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60" r:id="rId2"/>
    <p:sldMasterId id="2147483680" r:id="rId3"/>
  </p:sldMasterIdLst>
  <p:notesMasterIdLst>
    <p:notesMasterId r:id="rId19"/>
  </p:notesMasterIdLst>
  <p:sldIdLst>
    <p:sldId id="273" r:id="rId4"/>
    <p:sldId id="1073" r:id="rId5"/>
    <p:sldId id="1061" r:id="rId6"/>
    <p:sldId id="1074" r:id="rId7"/>
    <p:sldId id="1062" r:id="rId8"/>
    <p:sldId id="1088" r:id="rId9"/>
    <p:sldId id="1075" r:id="rId10"/>
    <p:sldId id="1100" r:id="rId11"/>
    <p:sldId id="1085" r:id="rId12"/>
    <p:sldId id="1054" r:id="rId13"/>
    <p:sldId id="1101" r:id="rId14"/>
    <p:sldId id="1102" r:id="rId15"/>
    <p:sldId id="1090" r:id="rId16"/>
    <p:sldId id="1103" r:id="rId17"/>
    <p:sldId id="10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00"/>
    <a:srgbClr val="002060"/>
    <a:srgbClr val="0D3068"/>
    <a:srgbClr val="1CAC4F"/>
    <a:srgbClr val="222C4B"/>
    <a:srgbClr val="222B4B"/>
    <a:srgbClr val="879C16"/>
    <a:srgbClr val="B253D7"/>
    <a:srgbClr val="E46C0A"/>
    <a:srgbClr val="242C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0B0C2-3C1E-7DC3-A573-BE9B8FEC75D6}" v="322" dt="2019-08-08T20:49:25.379"/>
    <p1510:client id="{A68E30BC-3767-EC1F-0F89-564F019400C2}" v="11" dt="2019-08-09T22:40:07.580"/>
    <p1510:client id="{B2E3E3CD-601D-409B-D910-92B36FADD6F2}" v="105" dt="2019-08-08T20:40:32.044"/>
    <p1510:client id="{D525CE82-635F-024D-BD3A-FC887C952FB9}" v="158" dt="2019-08-08T21:43:50.572"/>
    <p1510:client id="{DB353F4F-AC55-AABC-04B9-D8005C460332}" v="6" dt="2019-09-25T19:25:59.9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4"/>
    <p:restoredTop sz="94698"/>
  </p:normalViewPr>
  <p:slideViewPr>
    <p:cSldViewPr snapToGrid="0" snapToObjects="1">
      <p:cViewPr varScale="1">
        <p:scale>
          <a:sx n="103" d="100"/>
          <a:sy n="103" d="100"/>
        </p:scale>
        <p:origin x="200" y="9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28" Type="http://schemas.openxmlformats.org/officeDocument/2006/relationships/customXml" Target="../customXml/item3.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 Id="rId27"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hen, Samantha (sc2pg)" userId="S::sc2pg@virginia.edu::00765cc7-31bd-431d-b2b3-38c8fe88a53e" providerId="AD" clId="Web-{DB353F4F-AC55-AABC-04B9-D8005C460332}"/>
    <pc:docChg chg="modSld">
      <pc:chgData name="Cohen, Samantha (sc2pg)" userId="S::sc2pg@virginia.edu::00765cc7-31bd-431d-b2b3-38c8fe88a53e" providerId="AD" clId="Web-{DB353F4F-AC55-AABC-04B9-D8005C460332}" dt="2019-09-25T19:25:59.983" v="5"/>
      <pc:docMkLst>
        <pc:docMk/>
      </pc:docMkLst>
      <pc:sldChg chg="addSp delSp">
        <pc:chgData name="Cohen, Samantha (sc2pg)" userId="S::sc2pg@virginia.edu::00765cc7-31bd-431d-b2b3-38c8fe88a53e" providerId="AD" clId="Web-{DB353F4F-AC55-AABC-04B9-D8005C460332}" dt="2019-09-25T19:25:59.983" v="5"/>
        <pc:sldMkLst>
          <pc:docMk/>
          <pc:sldMk cId="2423628705" sldId="1090"/>
        </pc:sldMkLst>
        <pc:spChg chg="add del">
          <ac:chgData name="Cohen, Samantha (sc2pg)" userId="S::sc2pg@virginia.edu::00765cc7-31bd-431d-b2b3-38c8fe88a53e" providerId="AD" clId="Web-{DB353F4F-AC55-AABC-04B9-D8005C460332}" dt="2019-09-25T19:25:59.983" v="5"/>
          <ac:spMkLst>
            <pc:docMk/>
            <pc:sldMk cId="2423628705" sldId="1090"/>
            <ac:spMk id="9" creationId="{E5275DDC-0300-4FC8-8D61-082DF59E9380}"/>
          </ac:spMkLst>
        </pc:spChg>
        <pc:picChg chg="add del">
          <ac:chgData name="Cohen, Samantha (sc2pg)" userId="S::sc2pg@virginia.edu::00765cc7-31bd-431d-b2b3-38c8fe88a53e" providerId="AD" clId="Web-{DB353F4F-AC55-AABC-04B9-D8005C460332}" dt="2019-09-25T19:25:59.983" v="4"/>
          <ac:picMkLst>
            <pc:docMk/>
            <pc:sldMk cId="2423628705" sldId="1090"/>
            <ac:picMk id="10" creationId="{E63571A6-9CC8-45C1-807A-5059D462999D}"/>
          </ac:picMkLst>
        </pc:picChg>
        <pc:picChg chg="add del">
          <ac:chgData name="Cohen, Samantha (sc2pg)" userId="S::sc2pg@virginia.edu::00765cc7-31bd-431d-b2b3-38c8fe88a53e" providerId="AD" clId="Web-{DB353F4F-AC55-AABC-04B9-D8005C460332}" dt="2019-09-25T19:25:59.983" v="3"/>
          <ac:picMkLst>
            <pc:docMk/>
            <pc:sldMk cId="2423628705" sldId="1090"/>
            <ac:picMk id="11" creationId="{638FE0BC-8ADD-4F29-9435-1BD59FF2E6EE}"/>
          </ac:picMkLst>
        </pc:picChg>
      </pc:sldChg>
    </pc:docChg>
  </pc:docChgLst>
  <pc:docChgLst>
    <pc:chgData name="Cohen, Samantha (sc2pg)" userId="S::sc2pg@virginia.edu::00765cc7-31bd-431d-b2b3-38c8fe88a53e" providerId="AD" clId="Web-{A68E30BC-3767-EC1F-0F89-564F019400C2}"/>
    <pc:docChg chg="addSld delSld modSld sldOrd">
      <pc:chgData name="Cohen, Samantha (sc2pg)" userId="S::sc2pg@virginia.edu::00765cc7-31bd-431d-b2b3-38c8fe88a53e" providerId="AD" clId="Web-{A68E30BC-3767-EC1F-0F89-564F019400C2}" dt="2019-08-09T22:47:19.577" v="117"/>
      <pc:docMkLst>
        <pc:docMk/>
      </pc:docMkLst>
      <pc:sldChg chg="del">
        <pc:chgData name="Cohen, Samantha (sc2pg)" userId="S::sc2pg@virginia.edu::00765cc7-31bd-431d-b2b3-38c8fe88a53e" providerId="AD" clId="Web-{A68E30BC-3767-EC1F-0F89-564F019400C2}" dt="2019-08-09T22:31:30.501" v="26"/>
        <pc:sldMkLst>
          <pc:docMk/>
          <pc:sldMk cId="3255801943" sldId="1051"/>
        </pc:sldMkLst>
      </pc:sldChg>
      <pc:sldChg chg="del">
        <pc:chgData name="Cohen, Samantha (sc2pg)" userId="S::sc2pg@virginia.edu::00765cc7-31bd-431d-b2b3-38c8fe88a53e" providerId="AD" clId="Web-{A68E30BC-3767-EC1F-0F89-564F019400C2}" dt="2019-08-09T22:31:29.236" v="25"/>
        <pc:sldMkLst>
          <pc:docMk/>
          <pc:sldMk cId="1283431365" sldId="1052"/>
        </pc:sldMkLst>
      </pc:sldChg>
      <pc:sldChg chg="del">
        <pc:chgData name="Cohen, Samantha (sc2pg)" userId="S::sc2pg@virginia.edu::00765cc7-31bd-431d-b2b3-38c8fe88a53e" providerId="AD" clId="Web-{A68E30BC-3767-EC1F-0F89-564F019400C2}" dt="2019-08-09T22:30:45.125" v="5"/>
        <pc:sldMkLst>
          <pc:docMk/>
          <pc:sldMk cId="644259669" sldId="1053"/>
        </pc:sldMkLst>
      </pc:sldChg>
      <pc:sldChg chg="del">
        <pc:chgData name="Cohen, Samantha (sc2pg)" userId="S::sc2pg@virginia.edu::00765cc7-31bd-431d-b2b3-38c8fe88a53e" providerId="AD" clId="Web-{A68E30BC-3767-EC1F-0F89-564F019400C2}" dt="2019-08-09T22:30:24.546" v="0"/>
        <pc:sldMkLst>
          <pc:docMk/>
          <pc:sldMk cId="445187163" sldId="1059"/>
        </pc:sldMkLst>
      </pc:sldChg>
      <pc:sldChg chg="del">
        <pc:chgData name="Cohen, Samantha (sc2pg)" userId="S::sc2pg@virginia.edu::00765cc7-31bd-431d-b2b3-38c8fe88a53e" providerId="AD" clId="Web-{A68E30BC-3767-EC1F-0F89-564F019400C2}" dt="2019-08-09T22:31:28.033" v="24"/>
        <pc:sldMkLst>
          <pc:docMk/>
          <pc:sldMk cId="104021463" sldId="1060"/>
        </pc:sldMkLst>
      </pc:sldChg>
      <pc:sldChg chg="ord">
        <pc:chgData name="Cohen, Samantha (sc2pg)" userId="S::sc2pg@virginia.edu::00765cc7-31bd-431d-b2b3-38c8fe88a53e" providerId="AD" clId="Web-{A68E30BC-3767-EC1F-0F89-564F019400C2}" dt="2019-08-09T22:47:11.483" v="115"/>
        <pc:sldMkLst>
          <pc:docMk/>
          <pc:sldMk cId="3392416783" sldId="1061"/>
        </pc:sldMkLst>
      </pc:sldChg>
      <pc:sldChg chg="ord">
        <pc:chgData name="Cohen, Samantha (sc2pg)" userId="S::sc2pg@virginia.edu::00765cc7-31bd-431d-b2b3-38c8fe88a53e" providerId="AD" clId="Web-{A68E30BC-3767-EC1F-0F89-564F019400C2}" dt="2019-08-09T22:47:07.999" v="114"/>
        <pc:sldMkLst>
          <pc:docMk/>
          <pc:sldMk cId="689143770" sldId="1062"/>
        </pc:sldMkLst>
      </pc:sldChg>
      <pc:sldChg chg="addSp delSp">
        <pc:chgData name="Cohen, Samantha (sc2pg)" userId="S::sc2pg@virginia.edu::00765cc7-31bd-431d-b2b3-38c8fe88a53e" providerId="AD" clId="Web-{A68E30BC-3767-EC1F-0F89-564F019400C2}" dt="2019-08-09T22:46:54.748" v="111"/>
        <pc:sldMkLst>
          <pc:docMk/>
          <pc:sldMk cId="1171912569" sldId="1073"/>
        </pc:sldMkLst>
        <pc:picChg chg="add del">
          <ac:chgData name="Cohen, Samantha (sc2pg)" userId="S::sc2pg@virginia.edu::00765cc7-31bd-431d-b2b3-38c8fe88a53e" providerId="AD" clId="Web-{A68E30BC-3767-EC1F-0F89-564F019400C2}" dt="2019-08-09T22:46:54.748" v="111"/>
          <ac:picMkLst>
            <pc:docMk/>
            <pc:sldMk cId="1171912569" sldId="1073"/>
            <ac:picMk id="2" creationId="{7E364F8C-9100-443B-80A9-823FBC701698}"/>
          </ac:picMkLst>
        </pc:picChg>
      </pc:sldChg>
      <pc:sldChg chg="ord">
        <pc:chgData name="Cohen, Samantha (sc2pg)" userId="S::sc2pg@virginia.edu::00765cc7-31bd-431d-b2b3-38c8fe88a53e" providerId="AD" clId="Web-{A68E30BC-3767-EC1F-0F89-564F019400C2}" dt="2019-08-09T22:47:16.046" v="116"/>
        <pc:sldMkLst>
          <pc:docMk/>
          <pc:sldMk cId="2488164358" sldId="1074"/>
        </pc:sldMkLst>
      </pc:sldChg>
      <pc:sldChg chg="del">
        <pc:chgData name="Cohen, Samantha (sc2pg)" userId="S::sc2pg@virginia.edu::00765cc7-31bd-431d-b2b3-38c8fe88a53e" providerId="AD" clId="Web-{A68E30BC-3767-EC1F-0F89-564F019400C2}" dt="2019-08-09T22:30:44.094" v="4"/>
        <pc:sldMkLst>
          <pc:docMk/>
          <pc:sldMk cId="564527660" sldId="1077"/>
        </pc:sldMkLst>
      </pc:sldChg>
      <pc:sldChg chg="del">
        <pc:chgData name="Cohen, Samantha (sc2pg)" userId="S::sc2pg@virginia.edu::00765cc7-31bd-431d-b2b3-38c8fe88a53e" providerId="AD" clId="Web-{A68E30BC-3767-EC1F-0F89-564F019400C2}" dt="2019-08-09T22:30:59.125" v="13"/>
        <pc:sldMkLst>
          <pc:docMk/>
          <pc:sldMk cId="1637979438" sldId="1079"/>
        </pc:sldMkLst>
      </pc:sldChg>
      <pc:sldChg chg="del">
        <pc:chgData name="Cohen, Samantha (sc2pg)" userId="S::sc2pg@virginia.edu::00765cc7-31bd-431d-b2b3-38c8fe88a53e" providerId="AD" clId="Web-{A68E30BC-3767-EC1F-0F89-564F019400C2}" dt="2019-08-09T22:31:09.032" v="19"/>
        <pc:sldMkLst>
          <pc:docMk/>
          <pc:sldMk cId="3827387765" sldId="1080"/>
        </pc:sldMkLst>
      </pc:sldChg>
      <pc:sldChg chg="del">
        <pc:chgData name="Cohen, Samantha (sc2pg)" userId="S::sc2pg@virginia.edu::00765cc7-31bd-431d-b2b3-38c8fe88a53e" providerId="AD" clId="Web-{A68E30BC-3767-EC1F-0F89-564F019400C2}" dt="2019-08-09T22:47:01.952" v="112"/>
        <pc:sldMkLst>
          <pc:docMk/>
          <pc:sldMk cId="3222616927" sldId="1081"/>
        </pc:sldMkLst>
      </pc:sldChg>
      <pc:sldChg chg="del">
        <pc:chgData name="Cohen, Samantha (sc2pg)" userId="S::sc2pg@virginia.edu::00765cc7-31bd-431d-b2b3-38c8fe88a53e" providerId="AD" clId="Web-{A68E30BC-3767-EC1F-0F89-564F019400C2}" dt="2019-08-09T22:31:15.517" v="22"/>
        <pc:sldMkLst>
          <pc:docMk/>
          <pc:sldMk cId="450092388" sldId="1083"/>
        </pc:sldMkLst>
      </pc:sldChg>
      <pc:sldChg chg="del">
        <pc:chgData name="Cohen, Samantha (sc2pg)" userId="S::sc2pg@virginia.edu::00765cc7-31bd-431d-b2b3-38c8fe88a53e" providerId="AD" clId="Web-{A68E30BC-3767-EC1F-0F89-564F019400C2}" dt="2019-08-09T22:47:19.577" v="117"/>
        <pc:sldMkLst>
          <pc:docMk/>
          <pc:sldMk cId="622992988" sldId="1087"/>
        </pc:sldMkLst>
      </pc:sldChg>
      <pc:sldChg chg="del">
        <pc:chgData name="Cohen, Samantha (sc2pg)" userId="S::sc2pg@virginia.edu::00765cc7-31bd-431d-b2b3-38c8fe88a53e" providerId="AD" clId="Web-{A68E30BC-3767-EC1F-0F89-564F019400C2}" dt="2019-08-09T22:31:00.235" v="14"/>
        <pc:sldMkLst>
          <pc:docMk/>
          <pc:sldMk cId="25601237" sldId="1089"/>
        </pc:sldMkLst>
      </pc:sldChg>
      <pc:sldChg chg="addSp delSp modSp">
        <pc:chgData name="Cohen, Samantha (sc2pg)" userId="S::sc2pg@virginia.edu::00765cc7-31bd-431d-b2b3-38c8fe88a53e" providerId="AD" clId="Web-{A68E30BC-3767-EC1F-0F89-564F019400C2}" dt="2019-08-09T22:44:31.588" v="109" actId="1076"/>
        <pc:sldMkLst>
          <pc:docMk/>
          <pc:sldMk cId="2423628705" sldId="1090"/>
        </pc:sldMkLst>
        <pc:picChg chg="add del mod modCrop">
          <ac:chgData name="Cohen, Samantha (sc2pg)" userId="S::sc2pg@virginia.edu::00765cc7-31bd-431d-b2b3-38c8fe88a53e" providerId="AD" clId="Web-{A68E30BC-3767-EC1F-0F89-564F019400C2}" dt="2019-08-09T22:40:15.580" v="87"/>
          <ac:picMkLst>
            <pc:docMk/>
            <pc:sldMk cId="2423628705" sldId="1090"/>
            <ac:picMk id="5" creationId="{9C80D88D-8438-4D2D-BE4E-84CCD0B11F2F}"/>
          </ac:picMkLst>
        </pc:picChg>
        <pc:picChg chg="add mod modCrop">
          <ac:chgData name="Cohen, Samantha (sc2pg)" userId="S::sc2pg@virginia.edu::00765cc7-31bd-431d-b2b3-38c8fe88a53e" providerId="AD" clId="Web-{A68E30BC-3767-EC1F-0F89-564F019400C2}" dt="2019-08-09T22:42:56.475" v="103" actId="1076"/>
          <ac:picMkLst>
            <pc:docMk/>
            <pc:sldMk cId="2423628705" sldId="1090"/>
            <ac:picMk id="6" creationId="{CF5C8118-1220-480F-9890-E9AFFD40D4BD}"/>
          </ac:picMkLst>
        </pc:picChg>
        <pc:picChg chg="mod modCrop">
          <ac:chgData name="Cohen, Samantha (sc2pg)" userId="S::sc2pg@virginia.edu::00765cc7-31bd-431d-b2b3-38c8fe88a53e" providerId="AD" clId="Web-{A68E30BC-3767-EC1F-0F89-564F019400C2}" dt="2019-08-09T22:44:31.588" v="109" actId="1076"/>
          <ac:picMkLst>
            <pc:docMk/>
            <pc:sldMk cId="2423628705" sldId="1090"/>
            <ac:picMk id="7" creationId="{7C4A0077-5061-447F-8368-F634D6B541ED}"/>
          </ac:picMkLst>
        </pc:picChg>
        <pc:picChg chg="add mod modCrop">
          <ac:chgData name="Cohen, Samantha (sc2pg)" userId="S::sc2pg@virginia.edu::00765cc7-31bd-431d-b2b3-38c8fe88a53e" providerId="AD" clId="Web-{A68E30BC-3767-EC1F-0F89-564F019400C2}" dt="2019-08-09T22:42:51.132" v="102" actId="1076"/>
          <ac:picMkLst>
            <pc:docMk/>
            <pc:sldMk cId="2423628705" sldId="1090"/>
            <ac:picMk id="8" creationId="{33C016B6-A508-47C1-BB4E-F8F7E1F31953}"/>
          </ac:picMkLst>
        </pc:picChg>
      </pc:sldChg>
      <pc:sldChg chg="del">
        <pc:chgData name="Cohen, Samantha (sc2pg)" userId="S::sc2pg@virginia.edu::00765cc7-31bd-431d-b2b3-38c8fe88a53e" providerId="AD" clId="Web-{A68E30BC-3767-EC1F-0F89-564F019400C2}" dt="2019-08-09T22:31:18.892" v="23"/>
        <pc:sldMkLst>
          <pc:docMk/>
          <pc:sldMk cId="1022406132" sldId="1092"/>
        </pc:sldMkLst>
      </pc:sldChg>
      <pc:sldChg chg="del">
        <pc:chgData name="Cohen, Samantha (sc2pg)" userId="S::sc2pg@virginia.edu::00765cc7-31bd-431d-b2b3-38c8fe88a53e" providerId="AD" clId="Web-{A68E30BC-3767-EC1F-0F89-564F019400C2}" dt="2019-08-09T22:31:10.688" v="21"/>
        <pc:sldMkLst>
          <pc:docMk/>
          <pc:sldMk cId="4291885177" sldId="1094"/>
        </pc:sldMkLst>
      </pc:sldChg>
      <pc:sldChg chg="del">
        <pc:chgData name="Cohen, Samantha (sc2pg)" userId="S::sc2pg@virginia.edu::00765cc7-31bd-431d-b2b3-38c8fe88a53e" providerId="AD" clId="Web-{A68E30BC-3767-EC1F-0F89-564F019400C2}" dt="2019-08-09T22:30:25.359" v="1"/>
        <pc:sldMkLst>
          <pc:docMk/>
          <pc:sldMk cId="4081819489" sldId="1098"/>
        </pc:sldMkLst>
      </pc:sldChg>
      <pc:sldChg chg="del">
        <pc:chgData name="Cohen, Samantha (sc2pg)" userId="S::sc2pg@virginia.edu::00765cc7-31bd-431d-b2b3-38c8fe88a53e" providerId="AD" clId="Web-{A68E30BC-3767-EC1F-0F89-564F019400C2}" dt="2019-08-09T22:30:49.656" v="7"/>
        <pc:sldMkLst>
          <pc:docMk/>
          <pc:sldMk cId="2447004221" sldId="1099"/>
        </pc:sldMkLst>
      </pc:sldChg>
      <pc:sldChg chg="addSp modSp new">
        <pc:chgData name="Cohen, Samantha (sc2pg)" userId="S::sc2pg@virginia.edu::00765cc7-31bd-431d-b2b3-38c8fe88a53e" providerId="AD" clId="Web-{A68E30BC-3767-EC1F-0F89-564F019400C2}" dt="2019-08-09T22:36:02.307" v="48" actId="1076"/>
        <pc:sldMkLst>
          <pc:docMk/>
          <pc:sldMk cId="2390089875" sldId="1103"/>
        </pc:sldMkLst>
        <pc:spChg chg="add mod">
          <ac:chgData name="Cohen, Samantha (sc2pg)" userId="S::sc2pg@virginia.edu::00765cc7-31bd-431d-b2b3-38c8fe88a53e" providerId="AD" clId="Web-{A68E30BC-3767-EC1F-0F89-564F019400C2}" dt="2019-08-09T22:36:02.307" v="48" actId="1076"/>
          <ac:spMkLst>
            <pc:docMk/>
            <pc:sldMk cId="2390089875" sldId="1103"/>
            <ac:spMk id="7" creationId="{0206D3BC-6BBE-4F0F-8E9B-92759F798CEC}"/>
          </ac:spMkLst>
        </pc:spChg>
        <pc:picChg chg="add">
          <ac:chgData name="Cohen, Samantha (sc2pg)" userId="S::sc2pg@virginia.edu::00765cc7-31bd-431d-b2b3-38c8fe88a53e" providerId="AD" clId="Web-{A68E30BC-3767-EC1F-0F89-564F019400C2}" dt="2019-08-09T22:33:28.458" v="28"/>
          <ac:picMkLst>
            <pc:docMk/>
            <pc:sldMk cId="2390089875" sldId="1103"/>
            <ac:picMk id="2" creationId="{E75C434D-D952-454A-8053-FE0FAE3581ED}"/>
          </ac:picMkLst>
        </pc:picChg>
        <pc:picChg chg="add">
          <ac:chgData name="Cohen, Samantha (sc2pg)" userId="S::sc2pg@virginia.edu::00765cc7-31bd-431d-b2b3-38c8fe88a53e" providerId="AD" clId="Web-{A68E30BC-3767-EC1F-0F89-564F019400C2}" dt="2019-08-09T22:33:34.958" v="29"/>
          <ac:picMkLst>
            <pc:docMk/>
            <pc:sldMk cId="2390089875" sldId="1103"/>
            <ac:picMk id="3" creationId="{E75C434D-D952-454A-8053-FE0FAE3581ED}"/>
          </ac:picMkLst>
        </pc:picChg>
        <pc:picChg chg="add">
          <ac:chgData name="Cohen, Samantha (sc2pg)" userId="S::sc2pg@virginia.edu::00765cc7-31bd-431d-b2b3-38c8fe88a53e" providerId="AD" clId="Web-{A68E30BC-3767-EC1F-0F89-564F019400C2}" dt="2019-08-09T22:33:40.021" v="30"/>
          <ac:picMkLst>
            <pc:docMk/>
            <pc:sldMk cId="2390089875" sldId="1103"/>
            <ac:picMk id="4" creationId="{00B3684A-7833-4CC2-88F1-456117E04DDB}"/>
          </ac:picMkLst>
        </pc:picChg>
        <pc:picChg chg="add mod modCrop">
          <ac:chgData name="Cohen, Samantha (sc2pg)" userId="S::sc2pg@virginia.edu::00765cc7-31bd-431d-b2b3-38c8fe88a53e" providerId="AD" clId="Web-{A68E30BC-3767-EC1F-0F89-564F019400C2}" dt="2019-08-09T22:35:43.962" v="44" actId="1076"/>
          <ac:picMkLst>
            <pc:docMk/>
            <pc:sldMk cId="2390089875" sldId="1103"/>
            <ac:picMk id="6" creationId="{ED6FB79B-240C-4878-BB76-207BAC7BA955}"/>
          </ac:picMkLst>
        </pc:picChg>
      </pc:sldChg>
      <pc:sldChg chg="del">
        <pc:chgData name="Cohen, Samantha (sc2pg)" userId="S::sc2pg@virginia.edu::00765cc7-31bd-431d-b2b3-38c8fe88a53e" providerId="AD" clId="Web-{A68E30BC-3767-EC1F-0F89-564F019400C2}" dt="2019-08-09T22:30:46.281" v="6"/>
        <pc:sldMkLst>
          <pc:docMk/>
          <pc:sldMk cId="3039057874" sldId="1103"/>
        </pc:sldMkLst>
      </pc:sldChg>
      <pc:sldChg chg="addSp add del replId">
        <pc:chgData name="Cohen, Samantha (sc2pg)" userId="S::sc2pg@virginia.edu::00765cc7-31bd-431d-b2b3-38c8fe88a53e" providerId="AD" clId="Web-{A68E30BC-3767-EC1F-0F89-564F019400C2}" dt="2019-08-09T22:34:43.132" v="37"/>
        <pc:sldMkLst>
          <pc:docMk/>
          <pc:sldMk cId="362062320" sldId="1104"/>
        </pc:sldMkLst>
        <pc:picChg chg="add">
          <ac:chgData name="Cohen, Samantha (sc2pg)" userId="S::sc2pg@virginia.edu::00765cc7-31bd-431d-b2b3-38c8fe88a53e" providerId="AD" clId="Web-{A68E30BC-3767-EC1F-0F89-564F019400C2}" dt="2019-08-09T22:33:56.646" v="32"/>
          <ac:picMkLst>
            <pc:docMk/>
            <pc:sldMk cId="362062320" sldId="1104"/>
            <ac:picMk id="5" creationId="{B0007366-A48F-4D5B-BE93-E1FBE4201E38}"/>
          </ac:picMkLst>
        </pc:picChg>
        <pc:picChg chg="add">
          <ac:chgData name="Cohen, Samantha (sc2pg)" userId="S::sc2pg@virginia.edu::00765cc7-31bd-431d-b2b3-38c8fe88a53e" providerId="AD" clId="Web-{A68E30BC-3767-EC1F-0F89-564F019400C2}" dt="2019-08-09T22:34:10.319" v="33"/>
          <ac:picMkLst>
            <pc:docMk/>
            <pc:sldMk cId="362062320" sldId="1104"/>
            <ac:picMk id="6" creationId="{ADB58E2E-E08D-4A98-A0DB-DCA6628F3F92}"/>
          </ac:picMkLst>
        </pc:picChg>
      </pc:sldChg>
      <pc:sldChg chg="add del">
        <pc:chgData name="Cohen, Samantha (sc2pg)" userId="S::sc2pg@virginia.edu::00765cc7-31bd-431d-b2b3-38c8fe88a53e" providerId="AD" clId="Web-{A68E30BC-3767-EC1F-0F89-564F019400C2}" dt="2019-08-09T22:34:40.820" v="36"/>
        <pc:sldMkLst>
          <pc:docMk/>
          <pc:sldMk cId="3782914906" sldId="1105"/>
        </pc:sldMkLst>
      </pc:sldChg>
      <pc:sldChg chg="add del">
        <pc:chgData name="Cohen, Samantha (sc2pg)" userId="S::sc2pg@virginia.edu::00765cc7-31bd-431d-b2b3-38c8fe88a53e" providerId="AD" clId="Web-{A68E30BC-3767-EC1F-0F89-564F019400C2}" dt="2019-08-09T22:31:07.548" v="17"/>
        <pc:sldMkLst>
          <pc:docMk/>
          <pc:sldMk cId="403348705" sldId="1106"/>
        </pc:sldMkLst>
      </pc:sldChg>
      <pc:sldChg chg="del">
        <pc:chgData name="Cohen, Samantha (sc2pg)" userId="S::sc2pg@virginia.edu::00765cc7-31bd-431d-b2b3-38c8fe88a53e" providerId="AD" clId="Web-{A68E30BC-3767-EC1F-0F89-564F019400C2}" dt="2019-08-09T22:30:54.141" v="11"/>
        <pc:sldMkLst>
          <pc:docMk/>
          <pc:sldMk cId="565872874" sldId="1107"/>
        </pc:sldMkLst>
      </pc:sldChg>
      <pc:sldChg chg="del">
        <pc:chgData name="Cohen, Samantha (sc2pg)" userId="S::sc2pg@virginia.edu::00765cc7-31bd-431d-b2b3-38c8fe88a53e" providerId="AD" clId="Web-{A68E30BC-3767-EC1F-0F89-564F019400C2}" dt="2019-08-09T22:30:53.282" v="10"/>
        <pc:sldMkLst>
          <pc:docMk/>
          <pc:sldMk cId="3749606446" sldId="1108"/>
        </pc:sldMkLst>
      </pc:sldChg>
      <pc:sldChg chg="del">
        <pc:chgData name="Cohen, Samantha (sc2pg)" userId="S::sc2pg@virginia.edu::00765cc7-31bd-431d-b2b3-38c8fe88a53e" providerId="AD" clId="Web-{A68E30BC-3767-EC1F-0F89-564F019400C2}" dt="2019-08-09T22:30:50.860" v="8"/>
        <pc:sldMkLst>
          <pc:docMk/>
          <pc:sldMk cId="1268971114" sldId="1109"/>
        </pc:sldMkLst>
      </pc:sldChg>
      <pc:sldChg chg="del">
        <pc:chgData name="Cohen, Samantha (sc2pg)" userId="S::sc2pg@virginia.edu::00765cc7-31bd-431d-b2b3-38c8fe88a53e" providerId="AD" clId="Web-{A68E30BC-3767-EC1F-0F89-564F019400C2}" dt="2019-08-09T22:30:39.766" v="3"/>
        <pc:sldMkLst>
          <pc:docMk/>
          <pc:sldMk cId="3688428775" sldId="1110"/>
        </pc:sldMkLst>
      </pc:sldChg>
      <pc:sldChg chg="del">
        <pc:chgData name="Cohen, Samantha (sc2pg)" userId="S::sc2pg@virginia.edu::00765cc7-31bd-431d-b2b3-38c8fe88a53e" providerId="AD" clId="Web-{A68E30BC-3767-EC1F-0F89-564F019400C2}" dt="2019-08-09T22:30:32.125" v="2"/>
        <pc:sldMkLst>
          <pc:docMk/>
          <pc:sldMk cId="1617488935" sldId="1111"/>
        </pc:sldMkLst>
      </pc:sldChg>
      <pc:sldChg chg="del">
        <pc:chgData name="Cohen, Samantha (sc2pg)" userId="S::sc2pg@virginia.edu::00765cc7-31bd-431d-b2b3-38c8fe88a53e" providerId="AD" clId="Web-{A68E30BC-3767-EC1F-0F89-564F019400C2}" dt="2019-08-09T22:31:09.766" v="20"/>
        <pc:sldMkLst>
          <pc:docMk/>
          <pc:sldMk cId="1548073919" sldId="1112"/>
        </pc:sldMkLst>
      </pc:sldChg>
      <pc:sldChg chg="del">
        <pc:chgData name="Cohen, Samantha (sc2pg)" userId="S::sc2pg@virginia.edu::00765cc7-31bd-431d-b2b3-38c8fe88a53e" providerId="AD" clId="Web-{A68E30BC-3767-EC1F-0F89-564F019400C2}" dt="2019-08-09T22:30:58.422" v="12"/>
        <pc:sldMkLst>
          <pc:docMk/>
          <pc:sldMk cId="3999323988" sldId="1114"/>
        </pc:sldMkLst>
      </pc:sldChg>
      <pc:sldChg chg="del">
        <pc:chgData name="Cohen, Samantha (sc2pg)" userId="S::sc2pg@virginia.edu::00765cc7-31bd-431d-b2b3-38c8fe88a53e" providerId="AD" clId="Web-{A68E30BC-3767-EC1F-0F89-564F019400C2}" dt="2019-08-09T22:31:08.095" v="18"/>
        <pc:sldMkLst>
          <pc:docMk/>
          <pc:sldMk cId="3046209684" sldId="1115"/>
        </pc:sldMkLst>
      </pc:sldChg>
      <pc:sldChg chg="del">
        <pc:chgData name="Cohen, Samantha (sc2pg)" userId="S::sc2pg@virginia.edu::00765cc7-31bd-431d-b2b3-38c8fe88a53e" providerId="AD" clId="Web-{A68E30BC-3767-EC1F-0F89-564F019400C2}" dt="2019-08-09T22:30:51.750" v="9"/>
        <pc:sldMkLst>
          <pc:docMk/>
          <pc:sldMk cId="3461107419" sldId="1116"/>
        </pc:sldMkLst>
      </pc:sldChg>
      <pc:sldMasterChg chg="addSldLayout">
        <pc:chgData name="Cohen, Samantha (sc2pg)" userId="S::sc2pg@virginia.edu::00765cc7-31bd-431d-b2b3-38c8fe88a53e" providerId="AD" clId="Web-{A68E30BC-3767-EC1F-0F89-564F019400C2}" dt="2019-08-09T22:34:26.866" v="34"/>
        <pc:sldMasterMkLst>
          <pc:docMk/>
          <pc:sldMasterMk cId="973206505" sldId="2147483660"/>
        </pc:sldMasterMkLst>
        <pc:sldLayoutChg chg="add">
          <pc:chgData name="Cohen, Samantha (sc2pg)" userId="S::sc2pg@virginia.edu::00765cc7-31bd-431d-b2b3-38c8fe88a53e" providerId="AD" clId="Web-{A68E30BC-3767-EC1F-0F89-564F019400C2}" dt="2019-08-09T22:34:26.866" v="34"/>
          <pc:sldLayoutMkLst>
            <pc:docMk/>
            <pc:sldMasterMk cId="973206505" sldId="2147483660"/>
            <pc:sldLayoutMk cId="251648515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8E670-59E9-7040-86C6-47E90554D0F7}"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84223-1D8D-DB4E-80E4-3985798CD799}" type="slidenum">
              <a:rPr lang="en-US" smtClean="0"/>
              <a:t>‹#›</a:t>
            </a:fld>
            <a:endParaRPr lang="en-US"/>
          </a:p>
        </p:txBody>
      </p:sp>
    </p:spTree>
    <p:extLst>
      <p:ext uri="{BB962C8B-B14F-4D97-AF65-F5344CB8AC3E}">
        <p14:creationId xmlns:p14="http://schemas.microsoft.com/office/powerpoint/2010/main" val="29172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a:t>
            </a:fld>
            <a:endParaRPr lang="en-US"/>
          </a:p>
        </p:txBody>
      </p:sp>
    </p:spTree>
    <p:extLst>
      <p:ext uri="{BB962C8B-B14F-4D97-AF65-F5344CB8AC3E}">
        <p14:creationId xmlns:p14="http://schemas.microsoft.com/office/powerpoint/2010/main" val="326342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we replace survey data with administrative data?</a:t>
            </a:r>
          </a:p>
          <a:p>
            <a:endParaRPr lang="en-US">
              <a:cs typeface="Calibri"/>
            </a:endParaRPr>
          </a:p>
          <a:p>
            <a:r>
              <a:rPr lang="en-US">
                <a:cs typeface="Calibri"/>
              </a:rPr>
              <a:t>Motivate: These are the sort of outputs produced by the FSS. Could we produce something similar relying solely on publicly available information? How else can we use data science to complement the findings of FSS, such as offering greater granularity? Compiling all abstracts into a location so that the public could see the use of funds more clearly?</a:t>
            </a:r>
          </a:p>
        </p:txBody>
      </p:sp>
      <p:sp>
        <p:nvSpPr>
          <p:cNvPr id="4" name="Slide Number Placeholder 3"/>
          <p:cNvSpPr>
            <a:spLocks noGrp="1"/>
          </p:cNvSpPr>
          <p:nvPr>
            <p:ph type="sldNum" sz="quarter" idx="5"/>
          </p:nvPr>
        </p:nvSpPr>
        <p:spPr/>
        <p:txBody>
          <a:bodyPr/>
          <a:lstStyle/>
          <a:p>
            <a:fld id="{5E884223-1D8D-DB4E-80E4-3985798CD799}" type="slidenum">
              <a:rPr lang="en-US" smtClean="0"/>
              <a:t>4</a:t>
            </a:fld>
            <a:endParaRPr lang="en-US"/>
          </a:p>
        </p:txBody>
      </p:sp>
    </p:spTree>
    <p:extLst>
      <p:ext uri="{BB962C8B-B14F-4D97-AF65-F5344CB8AC3E}">
        <p14:creationId xmlns:p14="http://schemas.microsoft.com/office/powerpoint/2010/main" val="8547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Asked 27 screening questions of 11 publicly available databases.</a:t>
            </a:r>
            <a:endParaRPr lang="en-US">
              <a:cs typeface="Calibri"/>
            </a:endParaRPr>
          </a:p>
          <a:p>
            <a:r>
              <a:rPr lang="en-US" b="1"/>
              <a:t>Good date coverage, some direct downloads available, detailed information about areas of inquiry and research institutions. </a:t>
            </a:r>
            <a:endParaRPr lang="en-US" b="1">
              <a:cs typeface="Calibri"/>
            </a:endParaRPr>
          </a:p>
          <a:p>
            <a:r>
              <a:rPr lang="en-US" b="1">
                <a:cs typeface="+mn-lt"/>
              </a:rPr>
              <a:t>Hand out available</a:t>
            </a:r>
          </a:p>
          <a:p>
            <a:endParaRPr lang="en-US" b="1">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9</a:t>
            </a:fld>
            <a:endParaRPr lang="en-US"/>
          </a:p>
        </p:txBody>
      </p:sp>
    </p:spTree>
    <p:extLst>
      <p:ext uri="{BB962C8B-B14F-4D97-AF65-F5344CB8AC3E}">
        <p14:creationId xmlns:p14="http://schemas.microsoft.com/office/powerpoint/2010/main" val="11421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452581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12</a:t>
            </a:fld>
            <a:endParaRPr lang="en-US"/>
          </a:p>
        </p:txBody>
      </p:sp>
    </p:spTree>
    <p:extLst>
      <p:ext uri="{BB962C8B-B14F-4D97-AF65-F5344CB8AC3E}">
        <p14:creationId xmlns:p14="http://schemas.microsoft.com/office/powerpoint/2010/main" val="3967650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13</a:t>
            </a:fld>
            <a:endParaRPr lang="en-US"/>
          </a:p>
        </p:txBody>
      </p:sp>
    </p:spTree>
    <p:extLst>
      <p:ext uri="{BB962C8B-B14F-4D97-AF65-F5344CB8AC3E}">
        <p14:creationId xmlns:p14="http://schemas.microsoft.com/office/powerpoint/2010/main" val="20615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75C92517-B505-5E40-A4AB-99934B49F02A}"/>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9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88231A-4169-BC40-8B3A-48A9CAACE04B}"/>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EA747ECE-6299-834B-A054-7690B3E1B36D}"/>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33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50227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486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260099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7"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898846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473073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4" y="3644106"/>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7"/>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09459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27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557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3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21714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2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541275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01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37990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emplate 2">
    <p:spTree>
      <p:nvGrpSpPr>
        <p:cNvPr id="1" name=""/>
        <p:cNvGrpSpPr/>
        <p:nvPr/>
      </p:nvGrpSpPr>
      <p:grpSpPr>
        <a:xfrm>
          <a:off x="0" y="0"/>
          <a:ext cx="0" cy="0"/>
          <a:chOff x="0" y="0"/>
          <a:chExt cx="0" cy="0"/>
        </a:xfrm>
      </p:grpSpPr>
      <p:pic>
        <p:nvPicPr>
          <p:cNvPr id="19" name="Image" descr="Image"/>
          <p:cNvPicPr>
            <a:picLocks noChangeAspect="1"/>
          </p:cNvPicPr>
          <p:nvPr/>
        </p:nvPicPr>
        <p:blipFill>
          <a:blip r:embed="rId2"/>
          <a:stretch>
            <a:fillRect/>
          </a:stretch>
        </p:blipFill>
        <p:spPr>
          <a:xfrm>
            <a:off x="-7275" y="-13576"/>
            <a:ext cx="12641192" cy="6735824"/>
          </a:xfrm>
          <a:prstGeom prst="rect">
            <a:avLst/>
          </a:prstGeom>
          <a:ln w="12700">
            <a:miter lim="400000"/>
          </a:ln>
        </p:spPr>
      </p:pic>
      <p:sp>
        <p:nvSpPr>
          <p:cNvPr id="20" name="Slide Number"/>
          <p:cNvSpPr txBox="1">
            <a:spLocks noGrp="1"/>
          </p:cNvSpPr>
          <p:nvPr>
            <p:ph type="sldNum" sz="quarter" idx="2"/>
          </p:nvPr>
        </p:nvSpPr>
        <p:spPr>
          <a:prstGeom prst="rect">
            <a:avLst/>
          </a:prstGeom>
        </p:spPr>
        <p:txBody>
          <a:bodyPr/>
          <a:lstStyle>
            <a:lvl1pPr>
              <a:defRPr>
                <a:latin typeface="Helvetica Neue Light"/>
                <a:ea typeface="Helvetica Neue Light"/>
                <a:cs typeface="Helvetica Neue Light"/>
                <a:sym typeface="Helvetica Neue Light"/>
              </a:defRPr>
            </a:lvl1pPr>
          </a:lstStyle>
          <a:p>
            <a:fld id="{86CB4B4D-7CA3-9044-876B-883B54F8677D}" type="slidenum">
              <a:rPr/>
              <a:pPr/>
              <a:t>‹#›</a:t>
            </a:fld>
            <a:endParaRPr/>
          </a:p>
        </p:txBody>
      </p:sp>
    </p:spTree>
    <p:extLst>
      <p:ext uri="{BB962C8B-B14F-4D97-AF65-F5344CB8AC3E}">
        <p14:creationId xmlns:p14="http://schemas.microsoft.com/office/powerpoint/2010/main" val="251648515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14787848"/>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065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84" r:id="rId3"/>
    <p:sldLayoutId id="2147483714" r:id="rId4"/>
    <p:sldLayoutId id="2147483715" r:id="rId5"/>
    <p:sldLayoutId id="2147483716" r:id="rId6"/>
    <p:sldLayoutId id="2147483717" r:id="rId7"/>
    <p:sldLayoutId id="2147483718"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195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710" r:id="rId4"/>
    <p:sldLayoutId id="2147483711" r:id="rId5"/>
    <p:sldLayoutId id="2147483712" r:id="rId6"/>
    <p:sldLayoutId id="2147483713"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0.png"/><Relationship Id="rId4" Type="http://schemas.microsoft.com/office/2007/relationships/hdphoto" Target="../media/hdphoto7.wdp"/><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7.png"/><Relationship Id="rId18" Type="http://schemas.microsoft.com/office/2007/relationships/hdphoto" Target="../media/hdphoto6.wdp"/><Relationship Id="rId3" Type="http://schemas.openxmlformats.org/officeDocument/2006/relationships/image" Target="../media/image10.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3.wdp"/><Relationship Id="rId17" Type="http://schemas.openxmlformats.org/officeDocument/2006/relationships/image" Target="../media/image19.png"/><Relationship Id="rId2" Type="http://schemas.openxmlformats.org/officeDocument/2006/relationships/image" Target="../media/image9.png"/><Relationship Id="rId16" Type="http://schemas.microsoft.com/office/2007/relationships/hdphoto" Target="../media/hdphoto5.wdp"/><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C43362-715A-C541-A1C6-11D90EB24504}"/>
              </a:ext>
            </a:extLst>
          </p:cNvPr>
          <p:cNvSpPr>
            <a:spLocks noGrp="1"/>
          </p:cNvSpPr>
          <p:nvPr>
            <p:ph type="body" sz="quarter" idx="4294967295"/>
          </p:nvPr>
        </p:nvSpPr>
        <p:spPr>
          <a:xfrm>
            <a:off x="377825" y="1546225"/>
            <a:ext cx="11814175" cy="2316163"/>
          </a:xfrm>
          <a:prstGeom prst="rect">
            <a:avLst/>
          </a:prstGeom>
        </p:spPr>
        <p:txBody>
          <a:bodyPr anchor="t"/>
          <a:lstStyle/>
          <a:p>
            <a:pPr marL="0" indent="0" algn="ctr">
              <a:buNone/>
            </a:pPr>
            <a:r>
              <a:rPr lang="en-US" sz="4000">
                <a:latin typeface="ITC Franklin Gothic Std Book"/>
              </a:rPr>
              <a:t>A Feasibility Study to Measure Public Funding</a:t>
            </a:r>
            <a:br>
              <a:rPr lang="en-US" sz="4000">
                <a:latin typeface="ITC Franklin Gothic Std Book"/>
              </a:rPr>
            </a:br>
            <a:r>
              <a:rPr lang="en-US" sz="4000">
                <a:latin typeface="ITC Franklin Gothic Std Book"/>
              </a:rPr>
              <a:t> of R&amp;D to Universities &amp; Nonprofits Using Administrative Data</a:t>
            </a:r>
          </a:p>
          <a:p>
            <a:pPr marL="0" indent="0" algn="ctr">
              <a:buNone/>
            </a:pPr>
            <a:r>
              <a:rPr lang="en-US" i="1">
                <a:solidFill>
                  <a:schemeClr val="accent2"/>
                </a:solidFill>
                <a:latin typeface="ITC Franklin Gothic Std Book"/>
              </a:rPr>
              <a:t>(Today's focus is on Science &amp; Engineering funding to Universities)</a:t>
            </a:r>
          </a:p>
          <a:p>
            <a:pPr marL="0" indent="0" algn="ctr">
              <a:buNone/>
            </a:pPr>
            <a:endParaRPr lang="en-US" sz="3600" i="1">
              <a:solidFill>
                <a:schemeClr val="accent2"/>
              </a:solidFill>
              <a:latin typeface="ITC Franklin Gothic Std Book"/>
              <a:cs typeface="Calibri"/>
            </a:endParaRPr>
          </a:p>
          <a:p>
            <a:pPr marL="0" indent="0" algn="ctr">
              <a:buNone/>
            </a:pPr>
            <a:endParaRPr lang="en-US" sz="4400">
              <a:solidFill>
                <a:srgbClr val="000000"/>
              </a:solidFill>
              <a:latin typeface="Itc"/>
              <a:cs typeface="Calibri"/>
            </a:endParaRPr>
          </a:p>
        </p:txBody>
      </p:sp>
      <p:sp>
        <p:nvSpPr>
          <p:cNvPr id="5" name="Text Placeholder 8">
            <a:extLst>
              <a:ext uri="{FF2B5EF4-FFF2-40B4-BE49-F238E27FC236}">
                <a16:creationId xmlns:a16="http://schemas.microsoft.com/office/drawing/2014/main" id="{CFC6922E-5A40-0F48-A334-84C11D76F91C}"/>
              </a:ext>
            </a:extLst>
          </p:cNvPr>
          <p:cNvSpPr txBox="1">
            <a:spLocks/>
          </p:cNvSpPr>
          <p:nvPr/>
        </p:nvSpPr>
        <p:spPr>
          <a:xfrm>
            <a:off x="-12699" y="4240435"/>
            <a:ext cx="12192000" cy="416858"/>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80000"/>
              </a:lnSpc>
              <a:buNone/>
            </a:pPr>
            <a:r>
              <a:rPr lang="en-US" sz="2400">
                <a:solidFill>
                  <a:srgbClr val="002060"/>
                </a:solidFill>
                <a:latin typeface="ITC Franklin Gothic Std Book"/>
              </a:rPr>
              <a:t>9 August 2019</a:t>
            </a: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r>
              <a:rPr lang="en-US">
                <a:solidFill>
                  <a:schemeClr val="bg1"/>
                </a:solidFill>
                <a:latin typeface="ITC Franklin Gothic Std Book"/>
              </a:rPr>
              <a:t>		</a:t>
            </a:r>
          </a:p>
        </p:txBody>
      </p:sp>
      <p:pic>
        <p:nvPicPr>
          <p:cNvPr id="6" name="Picture 5">
            <a:extLst>
              <a:ext uri="{FF2B5EF4-FFF2-40B4-BE49-F238E27FC236}">
                <a16:creationId xmlns:a16="http://schemas.microsoft.com/office/drawing/2014/main" id="{F82EEFC2-CB90-0C46-BC75-C5F390054D10}"/>
              </a:ext>
            </a:extLst>
          </p:cNvPr>
          <p:cNvPicPr>
            <a:picLocks noChangeAspect="1"/>
          </p:cNvPicPr>
          <p:nvPr/>
        </p:nvPicPr>
        <p:blipFill>
          <a:blip r:embed="rId3"/>
          <a:stretch>
            <a:fillRect/>
          </a:stretch>
        </p:blipFill>
        <p:spPr>
          <a:xfrm>
            <a:off x="1041684" y="4879355"/>
            <a:ext cx="3708400" cy="787400"/>
          </a:xfrm>
          <a:prstGeom prst="rect">
            <a:avLst/>
          </a:prstGeom>
        </p:spPr>
      </p:pic>
      <p:grpSp>
        <p:nvGrpSpPr>
          <p:cNvPr id="8" name="Group 1">
            <a:extLst>
              <a:ext uri="{FF2B5EF4-FFF2-40B4-BE49-F238E27FC236}">
                <a16:creationId xmlns:a16="http://schemas.microsoft.com/office/drawing/2014/main" id="{C2D10C66-9209-A544-B3F7-5D0AA37C79E9}"/>
              </a:ext>
            </a:extLst>
          </p:cNvPr>
          <p:cNvGrpSpPr>
            <a:grpSpLocks noChangeAspect="1"/>
          </p:cNvGrpSpPr>
          <p:nvPr/>
        </p:nvGrpSpPr>
        <p:grpSpPr bwMode="auto">
          <a:xfrm>
            <a:off x="5717737" y="4909256"/>
            <a:ext cx="5992000" cy="727239"/>
            <a:chOff x="6761686" y="5038441"/>
            <a:chExt cx="5079655" cy="574717"/>
          </a:xfrm>
        </p:grpSpPr>
        <p:pic>
          <p:nvPicPr>
            <p:cNvPr id="10" name="Picture 12" descr="NCSES_logo_oneline_150.eps">
              <a:extLst>
                <a:ext uri="{FF2B5EF4-FFF2-40B4-BE49-F238E27FC236}">
                  <a16:creationId xmlns:a16="http://schemas.microsoft.com/office/drawing/2014/main" id="{F0C9E615-EDBE-504B-B6A0-58C075142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314" y="5084518"/>
              <a:ext cx="4534027" cy="4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B92BC29D-AC77-5645-A3FF-58D85062A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686" y="5038441"/>
              <a:ext cx="600846" cy="57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314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776924" y="1116515"/>
            <a:ext cx="10864361"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t>Each agency has some amount of coverage in our data sources, </a:t>
            </a:r>
            <a:br>
              <a:rPr lang="en-US"/>
            </a:br>
            <a:r>
              <a:rPr lang="en-US"/>
              <a:t>but we are still evaluating the completeness of that coverage.</a:t>
            </a:r>
          </a:p>
        </p:txBody>
      </p:sp>
      <p:graphicFrame>
        <p:nvGraphicFramePr>
          <p:cNvPr id="2" name="Table 1">
            <a:extLst>
              <a:ext uri="{FF2B5EF4-FFF2-40B4-BE49-F238E27FC236}">
                <a16:creationId xmlns:a16="http://schemas.microsoft.com/office/drawing/2014/main" id="{1F75E7D4-E8CD-F741-86E0-D1AC647F643E}"/>
              </a:ext>
            </a:extLst>
          </p:cNvPr>
          <p:cNvGraphicFramePr>
            <a:graphicFrameLocks noGrp="1"/>
          </p:cNvGraphicFramePr>
          <p:nvPr>
            <p:extLst>
              <p:ext uri="{D42A27DB-BD31-4B8C-83A1-F6EECF244321}">
                <p14:modId xmlns:p14="http://schemas.microsoft.com/office/powerpoint/2010/main" val="593912512"/>
              </p:ext>
            </p:extLst>
          </p:nvPr>
        </p:nvGraphicFramePr>
        <p:xfrm>
          <a:off x="762000" y="2157046"/>
          <a:ext cx="10733752" cy="4274155"/>
        </p:xfrm>
        <a:graphic>
          <a:graphicData uri="http://schemas.openxmlformats.org/drawingml/2006/table">
            <a:tbl>
              <a:tblPr/>
              <a:tblGrid>
                <a:gridCol w="3917866">
                  <a:extLst>
                    <a:ext uri="{9D8B030D-6E8A-4147-A177-3AD203B41FA5}">
                      <a16:colId xmlns:a16="http://schemas.microsoft.com/office/drawing/2014/main" val="1916775575"/>
                    </a:ext>
                  </a:extLst>
                </a:gridCol>
                <a:gridCol w="1135981">
                  <a:extLst>
                    <a:ext uri="{9D8B030D-6E8A-4147-A177-3AD203B41FA5}">
                      <a16:colId xmlns:a16="http://schemas.microsoft.com/office/drawing/2014/main" val="519557605"/>
                    </a:ext>
                  </a:extLst>
                </a:gridCol>
                <a:gridCol w="1135981">
                  <a:extLst>
                    <a:ext uri="{9D8B030D-6E8A-4147-A177-3AD203B41FA5}">
                      <a16:colId xmlns:a16="http://schemas.microsoft.com/office/drawing/2014/main" val="3841483568"/>
                    </a:ext>
                  </a:extLst>
                </a:gridCol>
                <a:gridCol w="1135981">
                  <a:extLst>
                    <a:ext uri="{9D8B030D-6E8A-4147-A177-3AD203B41FA5}">
                      <a16:colId xmlns:a16="http://schemas.microsoft.com/office/drawing/2014/main" val="2107277331"/>
                    </a:ext>
                  </a:extLst>
                </a:gridCol>
                <a:gridCol w="1135981">
                  <a:extLst>
                    <a:ext uri="{9D8B030D-6E8A-4147-A177-3AD203B41FA5}">
                      <a16:colId xmlns:a16="http://schemas.microsoft.com/office/drawing/2014/main" val="842879743"/>
                    </a:ext>
                  </a:extLst>
                </a:gridCol>
                <a:gridCol w="1135981">
                  <a:extLst>
                    <a:ext uri="{9D8B030D-6E8A-4147-A177-3AD203B41FA5}">
                      <a16:colId xmlns:a16="http://schemas.microsoft.com/office/drawing/2014/main" val="288039586"/>
                    </a:ext>
                  </a:extLst>
                </a:gridCol>
                <a:gridCol w="1135981">
                  <a:extLst>
                    <a:ext uri="{9D8B030D-6E8A-4147-A177-3AD203B41FA5}">
                      <a16:colId xmlns:a16="http://schemas.microsoft.com/office/drawing/2014/main" val="17106324"/>
                    </a:ext>
                  </a:extLst>
                </a:gridCol>
              </a:tblGrid>
              <a:tr h="241162">
                <a:tc>
                  <a:txBody>
                    <a:bodyPr/>
                    <a:lstStyle/>
                    <a:p>
                      <a:r>
                        <a:rPr lang="en-US" sz="1600" b="1"/>
                        <a:t>Source</a:t>
                      </a:r>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170218"/>
                  </a:ext>
                </a:extLst>
              </a:tr>
              <a:tr h="279368">
                <a:tc>
                  <a:txBody>
                    <a:bodyPr/>
                    <a:lstStyle/>
                    <a:p>
                      <a:pPr lvl="0">
                        <a:buNone/>
                      </a:pPr>
                      <a:r>
                        <a:rPr lang="en-US" sz="1600"/>
                        <a:t>USA Spending</a:t>
                      </a:r>
                      <a:endParaRPr lang="en-US"/>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65967288"/>
                  </a:ext>
                </a:extLst>
              </a:tr>
              <a:tr h="279368">
                <a:tc>
                  <a:txBody>
                    <a:bodyPr/>
                    <a:lstStyle/>
                    <a:p>
                      <a:pPr lvl="0">
                        <a:buNone/>
                      </a:pPr>
                      <a:r>
                        <a:rPr lang="en-US" sz="1600"/>
                        <a:t>Federal Reporter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84515817"/>
                  </a:ext>
                </a:extLst>
              </a:tr>
              <a:tr h="447854">
                <a:tc>
                  <a:txBody>
                    <a:bodyPr/>
                    <a:lstStyle/>
                    <a:p>
                      <a:r>
                        <a:rPr lang="en-US" sz="1600"/>
                        <a:t>Current Research Information System</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2487462"/>
                  </a:ext>
                </a:extLst>
              </a:tr>
              <a:tr h="447854">
                <a:tc>
                  <a:txBody>
                    <a:bodyPr/>
                    <a:lstStyle/>
                    <a:p>
                      <a:r>
                        <a:rPr lang="en-US" sz="1600"/>
                        <a:t>Conservation Innovation Grants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747124111"/>
                  </a:ext>
                </a:extLst>
              </a:tr>
              <a:tr h="279368">
                <a:tc>
                  <a:txBody>
                    <a:bodyPr/>
                    <a:lstStyle/>
                    <a:p>
                      <a:r>
                        <a:rPr lang="en-US" sz="1600"/>
                        <a:t>NIH Project Exporter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67376397"/>
                  </a:ext>
                </a:extLst>
              </a:tr>
              <a:tr h="447854">
                <a:tc>
                  <a:txBody>
                    <a:bodyPr/>
                    <a:lstStyle/>
                    <a:p>
                      <a:r>
                        <a:rPr lang="en-US" sz="1600"/>
                        <a:t>Conservation Innovation Grants All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1238980"/>
                  </a:ext>
                </a:extLst>
              </a:tr>
              <a:tr h="279368">
                <a:tc>
                  <a:txBody>
                    <a:bodyPr/>
                    <a:lstStyle/>
                    <a:p>
                      <a:r>
                        <a:rPr lang="en-US" sz="1600"/>
                        <a:t>NSF Award Search</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809626"/>
                  </a:ext>
                </a:extLst>
              </a:tr>
              <a:tr h="279368">
                <a:tc>
                  <a:txBody>
                    <a:bodyPr/>
                    <a:lstStyle/>
                    <a:p>
                      <a:r>
                        <a:rPr lang="en-US" sz="1600"/>
                        <a:t>Office of Science Awards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59598890"/>
                  </a:ext>
                </a:extLst>
              </a:tr>
              <a:tr h="654545">
                <a:tc>
                  <a:txBody>
                    <a:bodyPr/>
                    <a:lstStyle/>
                    <a:p>
                      <a:r>
                        <a:rPr lang="en-US" sz="1600"/>
                        <a:t>DOE Public Access Gateway for Energy &amp; Science (PAGES)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0320106"/>
                  </a:ext>
                </a:extLst>
              </a:tr>
              <a:tr h="279368">
                <a:tc>
                  <a:txBody>
                    <a:bodyPr/>
                    <a:lstStyle/>
                    <a:p>
                      <a:r>
                        <a:rPr lang="en-US" sz="1600"/>
                        <a:t>ARPA-E Projects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9319117"/>
                  </a:ext>
                </a:extLst>
              </a:tr>
              <a:tr h="279368">
                <a:tc>
                  <a:txBody>
                    <a:bodyPr/>
                    <a:lstStyle/>
                    <a:p>
                      <a:r>
                        <a:rPr lang="en-US" sz="1600"/>
                        <a:t>Total Potential Data Sources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4</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noFill/>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5</a:t>
                      </a:r>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a:noFill/>
                    </a:lnB>
                  </a:tcPr>
                </a:tc>
                <a:extLst>
                  <a:ext uri="{0D108BD9-81ED-4DB2-BD59-A6C34878D82A}">
                    <a16:rowId xmlns:a16="http://schemas.microsoft.com/office/drawing/2014/main" val="3498565347"/>
                  </a:ext>
                </a:extLst>
              </a:tr>
            </a:tbl>
          </a:graphicData>
        </a:graphic>
      </p:graphicFrame>
      <p:pic>
        <p:nvPicPr>
          <p:cNvPr id="30" name="Picture 3" descr="A close up of a logo&#10;&#10;Description generated with very high confidence">
            <a:extLst>
              <a:ext uri="{FF2B5EF4-FFF2-40B4-BE49-F238E27FC236}">
                <a16:creationId xmlns:a16="http://schemas.microsoft.com/office/drawing/2014/main" id="{04DA3068-6965-034E-8531-9ACD1EA452CD}"/>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5012442" y="1801560"/>
            <a:ext cx="472281" cy="487443"/>
          </a:xfrm>
          <a:prstGeom prst="rect">
            <a:avLst/>
          </a:prstGeom>
        </p:spPr>
      </p:pic>
      <p:pic>
        <p:nvPicPr>
          <p:cNvPr id="32" name="Picture 5" descr="A picture containing transport, wheel&#10;&#10;Description generated with very high confidence">
            <a:extLst>
              <a:ext uri="{FF2B5EF4-FFF2-40B4-BE49-F238E27FC236}">
                <a16:creationId xmlns:a16="http://schemas.microsoft.com/office/drawing/2014/main" id="{D33569D3-FE8A-B143-B005-3906B9149316}"/>
              </a:ext>
            </a:extLst>
          </p:cNvPr>
          <p:cNvPicPr>
            <a:picLocks noChangeAspect="1"/>
          </p:cNvPicPr>
          <p:nvPr/>
        </p:nvPicPr>
        <p:blipFill>
          <a:blip r:embed="rId5"/>
          <a:stretch>
            <a:fillRect/>
          </a:stretch>
        </p:blipFill>
        <p:spPr>
          <a:xfrm>
            <a:off x="9423625" y="1742943"/>
            <a:ext cx="610412" cy="622938"/>
          </a:xfrm>
          <a:prstGeom prst="rect">
            <a:avLst/>
          </a:prstGeom>
        </p:spPr>
      </p:pic>
      <p:pic>
        <p:nvPicPr>
          <p:cNvPr id="33" name="Picture 8">
            <a:extLst>
              <a:ext uri="{FF2B5EF4-FFF2-40B4-BE49-F238E27FC236}">
                <a16:creationId xmlns:a16="http://schemas.microsoft.com/office/drawing/2014/main" id="{0DE583DA-8737-CC41-8F32-760A0BCB291C}"/>
              </a:ext>
            </a:extLst>
          </p:cNvPr>
          <p:cNvPicPr>
            <a:picLocks noChangeAspect="1"/>
          </p:cNvPicPr>
          <p:nvPr/>
        </p:nvPicPr>
        <p:blipFill>
          <a:blip r:embed="rId6"/>
          <a:stretch>
            <a:fillRect/>
          </a:stretch>
        </p:blipFill>
        <p:spPr>
          <a:xfrm>
            <a:off x="7225642" y="1835542"/>
            <a:ext cx="580229" cy="484632"/>
          </a:xfrm>
          <a:prstGeom prst="rect">
            <a:avLst/>
          </a:prstGeom>
        </p:spPr>
      </p:pic>
      <p:pic>
        <p:nvPicPr>
          <p:cNvPr id="39" name="Picture 12">
            <a:extLst>
              <a:ext uri="{FF2B5EF4-FFF2-40B4-BE49-F238E27FC236}">
                <a16:creationId xmlns:a16="http://schemas.microsoft.com/office/drawing/2014/main" id="{D91BFD66-D181-3B44-A7C9-093986F7E72A}"/>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6135896" y="1829273"/>
            <a:ext cx="490913" cy="484632"/>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ABDA5B34-100E-8046-82EA-6E21DB751851}"/>
              </a:ext>
            </a:extLst>
          </p:cNvPr>
          <p:cNvPicPr>
            <a:picLocks noChangeAspect="1"/>
          </p:cNvPicPr>
          <p:nvPr/>
        </p:nvPicPr>
        <p:blipFill>
          <a:blip r:embed="rId9"/>
          <a:stretch>
            <a:fillRect/>
          </a:stretch>
        </p:blipFill>
        <p:spPr>
          <a:xfrm>
            <a:off x="10568762" y="1902922"/>
            <a:ext cx="484632" cy="326426"/>
          </a:xfrm>
          <a:prstGeom prst="rect">
            <a:avLst/>
          </a:prstGeom>
        </p:spPr>
      </p:pic>
      <p:pic>
        <p:nvPicPr>
          <p:cNvPr id="41" name="Picture 5" descr="A picture containing object, clock&#10;&#10;Description generated with high confidence">
            <a:extLst>
              <a:ext uri="{FF2B5EF4-FFF2-40B4-BE49-F238E27FC236}">
                <a16:creationId xmlns:a16="http://schemas.microsoft.com/office/drawing/2014/main" id="{34D199DC-A16D-2444-B98A-1597A35353B0}"/>
              </a:ext>
            </a:extLst>
          </p:cNvPr>
          <p:cNvPicPr>
            <a:picLocks noChangeAspect="1"/>
          </p:cNvPicPr>
          <p:nvPr/>
        </p:nvPicPr>
        <p:blipFill rotWithShape="1">
          <a:blip r:embed="rId10"/>
          <a:srcRect b="26325"/>
          <a:stretch/>
        </p:blipFill>
        <p:spPr>
          <a:xfrm>
            <a:off x="8272739" y="1877540"/>
            <a:ext cx="580229" cy="377192"/>
          </a:xfrm>
          <a:prstGeom prst="rect">
            <a:avLst/>
          </a:prstGeom>
        </p:spPr>
      </p:pic>
      <p:sp>
        <p:nvSpPr>
          <p:cNvPr id="5" name="Rectangle 4">
            <a:extLst>
              <a:ext uri="{FF2B5EF4-FFF2-40B4-BE49-F238E27FC236}">
                <a16:creationId xmlns:a16="http://schemas.microsoft.com/office/drawing/2014/main" id="{4C879800-B550-E047-A37D-F3ECC1B7C27C}"/>
              </a:ext>
            </a:extLst>
          </p:cNvPr>
          <p:cNvSpPr/>
          <p:nvPr/>
        </p:nvSpPr>
        <p:spPr>
          <a:xfrm>
            <a:off x="6021854" y="1914768"/>
            <a:ext cx="778098" cy="213585"/>
          </a:xfrm>
          <a:prstGeom prst="rect">
            <a:avLst/>
          </a:prstGeom>
        </p:spPr>
        <p:txBody>
          <a:bodyPr wrap="square">
            <a:spAutoFit/>
          </a:bodyPr>
          <a:lstStyle/>
          <a:p>
            <a:r>
              <a:rPr lang="en-US" sz="1400"/>
              <a:t>Defense</a:t>
            </a:r>
          </a:p>
        </p:txBody>
      </p:sp>
      <p:sp>
        <p:nvSpPr>
          <p:cNvPr id="42" name="Rectangle 41">
            <a:extLst>
              <a:ext uri="{FF2B5EF4-FFF2-40B4-BE49-F238E27FC236}">
                <a16:creationId xmlns:a16="http://schemas.microsoft.com/office/drawing/2014/main" id="{85182D6D-823F-4C44-BEB3-22BCD6646A72}"/>
              </a:ext>
            </a:extLst>
          </p:cNvPr>
          <p:cNvSpPr/>
          <p:nvPr/>
        </p:nvSpPr>
        <p:spPr>
          <a:xfrm>
            <a:off x="4926593" y="1891392"/>
            <a:ext cx="683970" cy="213585"/>
          </a:xfrm>
          <a:prstGeom prst="rect">
            <a:avLst/>
          </a:prstGeom>
        </p:spPr>
        <p:txBody>
          <a:bodyPr wrap="square">
            <a:spAutoFit/>
          </a:bodyPr>
          <a:lstStyle/>
          <a:p>
            <a:r>
              <a:rPr lang="en-US" sz="1400"/>
              <a:t>Energy</a:t>
            </a:r>
          </a:p>
        </p:txBody>
      </p:sp>
      <p:sp>
        <p:nvSpPr>
          <p:cNvPr id="3" name="Title 2">
            <a:extLst>
              <a:ext uri="{FF2B5EF4-FFF2-40B4-BE49-F238E27FC236}">
                <a16:creationId xmlns:a16="http://schemas.microsoft.com/office/drawing/2014/main" id="{141D9625-1E09-41F5-8F09-4CDA48E0FF37}"/>
              </a:ext>
            </a:extLst>
          </p:cNvPr>
          <p:cNvSpPr>
            <a:spLocks noGrp="1"/>
          </p:cNvSpPr>
          <p:nvPr>
            <p:ph type="title"/>
          </p:nvPr>
        </p:nvSpPr>
        <p:spPr/>
        <p:txBody>
          <a:bodyPr anchor="t"/>
          <a:lstStyle/>
          <a:p>
            <a:r>
              <a:rPr lang="en-US">
                <a:latin typeface="ITC Franklin Gothic Std Book"/>
              </a:rPr>
              <a:t>Data Discovery</a:t>
            </a:r>
            <a:endParaRPr lang="en-US"/>
          </a:p>
        </p:txBody>
      </p:sp>
    </p:spTree>
    <p:extLst>
      <p:ext uri="{BB962C8B-B14F-4D97-AF65-F5344CB8AC3E}">
        <p14:creationId xmlns:p14="http://schemas.microsoft.com/office/powerpoint/2010/main" val="174139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Data Profiling Example #2</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367785773"/>
              </p:ext>
            </p:extLst>
          </p:nvPr>
        </p:nvGraphicFramePr>
        <p:xfrm>
          <a:off x="1223818" y="1483590"/>
          <a:ext cx="9698522" cy="4768271"/>
        </p:xfrm>
        <a:graphic>
          <a:graphicData uri="http://schemas.openxmlformats.org/drawingml/2006/table">
            <a:tbl>
              <a:tblPr>
                <a:tableStyleId>{8799B23B-EC83-4686-B30A-512413B5E67A}</a:tableStyleId>
              </a:tblPr>
              <a:tblGrid>
                <a:gridCol w="4914107">
                  <a:extLst>
                    <a:ext uri="{9D8B030D-6E8A-4147-A177-3AD203B41FA5}">
                      <a16:colId xmlns:a16="http://schemas.microsoft.com/office/drawing/2014/main" val="1916775575"/>
                    </a:ext>
                  </a:extLst>
                </a:gridCol>
                <a:gridCol w="4784415">
                  <a:extLst>
                    <a:ext uri="{9D8B030D-6E8A-4147-A177-3AD203B41FA5}">
                      <a16:colId xmlns:a16="http://schemas.microsoft.com/office/drawing/2014/main" val="17106324"/>
                    </a:ext>
                  </a:extLst>
                </a:gridCol>
              </a:tblGrid>
              <a:tr h="909412">
                <a:tc>
                  <a:txBody>
                    <a:bodyPr/>
                    <a:lstStyle/>
                    <a:p>
                      <a:pPr algn="ctr"/>
                      <a:r>
                        <a:rPr lang="en-US" sz="2000" u="none"/>
                        <a:t>Example Project from Sub-Agency</a:t>
                      </a:r>
                      <a:endParaRPr lang="en-US"/>
                    </a:p>
                  </a:txBody>
                  <a:tcPr marL="40667" marR="40667" marT="20333" marB="20333" anchor="ctr"/>
                </a:tc>
                <a:tc>
                  <a:txBody>
                    <a:bodyPr/>
                    <a:lstStyle/>
                    <a:p>
                      <a:pPr lvl="0" algn="ctr">
                        <a:lnSpc>
                          <a:spcPct val="100000"/>
                        </a:lnSpc>
                        <a:spcBef>
                          <a:spcPts val="0"/>
                        </a:spcBef>
                        <a:spcAft>
                          <a:spcPts val="0"/>
                        </a:spcAft>
                        <a:buNone/>
                      </a:pPr>
                      <a:r>
                        <a:rPr lang="en-US" sz="2000" u="none" strike="noStrike" noProof="0"/>
                        <a:t>Award Code (Notation in USA Spending)</a:t>
                      </a:r>
                      <a:endParaRPr lang="en-US" sz="2000" u="none"/>
                    </a:p>
                  </a:txBody>
                  <a:tcPr marL="40667" marR="40667" marT="20333" marB="20333" anchor="ctr"/>
                </a:tc>
                <a:extLst>
                  <a:ext uri="{0D108BD9-81ED-4DB2-BD59-A6C34878D82A}">
                    <a16:rowId xmlns:a16="http://schemas.microsoft.com/office/drawing/2014/main" val="483170218"/>
                  </a:ext>
                </a:extLst>
              </a:tr>
              <a:tr h="1192068">
                <a:tc>
                  <a:txBody>
                    <a:bodyPr/>
                    <a:lstStyle/>
                    <a:p>
                      <a:pPr lvl="0" algn="ctr">
                        <a:buNone/>
                      </a:pPr>
                      <a:r>
                        <a:rPr lang="en-US" sz="2400" u="none"/>
                        <a:t>DOD – CDMRP</a:t>
                      </a:r>
                      <a:endParaRPr lang="en-US"/>
                    </a:p>
                    <a:p>
                      <a:pPr lvl="0" algn="ctr">
                        <a:buNone/>
                      </a:pPr>
                      <a:r>
                        <a:rPr lang="en-US" sz="2000" b="0" i="1" u="none" strike="noStrike" noProof="0">
                          <a:latin typeface="Calibri"/>
                        </a:rPr>
                        <a:t>The Role of Desert-Dust Metals in the Pathobiology of Gulf War Illness</a:t>
                      </a:r>
                      <a:endParaRPr lang="en-US" sz="2000" i="1" u="none"/>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extLst>
                  <a:ext uri="{0D108BD9-81ED-4DB2-BD59-A6C34878D82A}">
                    <a16:rowId xmlns:a16="http://schemas.microsoft.com/office/drawing/2014/main" val="1065967288"/>
                  </a:ext>
                </a:extLst>
              </a:tr>
              <a:tr h="1228932">
                <a:tc>
                  <a:txBody>
                    <a:bodyPr/>
                    <a:lstStyle/>
                    <a:p>
                      <a:pPr lvl="0" algn="ctr">
                        <a:lnSpc>
                          <a:spcPct val="100000"/>
                        </a:lnSpc>
                        <a:spcBef>
                          <a:spcPts val="0"/>
                        </a:spcBef>
                        <a:spcAft>
                          <a:spcPts val="0"/>
                        </a:spcAft>
                        <a:buNone/>
                      </a:pPr>
                      <a:r>
                        <a:rPr lang="en-US" sz="2400" u="none" strike="noStrike" noProof="0"/>
                        <a:t>HHS – NIH</a:t>
                      </a:r>
                      <a:endParaRPr lang="en-US"/>
                    </a:p>
                    <a:p>
                      <a:pPr lvl="0" algn="ctr">
                        <a:lnSpc>
                          <a:spcPct val="100000"/>
                        </a:lnSpc>
                        <a:spcBef>
                          <a:spcPts val="0"/>
                        </a:spcBef>
                        <a:spcAft>
                          <a:spcPts val="0"/>
                        </a:spcAft>
                        <a:buNone/>
                      </a:pPr>
                      <a:r>
                        <a:rPr lang="en-US" sz="2000" b="0" i="1" u="none" strike="noStrike" noProof="0">
                          <a:latin typeface="Calibri"/>
                        </a:rPr>
                        <a:t>VACCINE AND CELL THERAPY CORE LABORATORY</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extLst>
                  <a:ext uri="{0D108BD9-81ED-4DB2-BD59-A6C34878D82A}">
                    <a16:rowId xmlns:a16="http://schemas.microsoft.com/office/drawing/2014/main" val="3784515817"/>
                  </a:ext>
                </a:extLst>
              </a:tr>
              <a:tr h="1437859">
                <a:tc>
                  <a:txBody>
                    <a:bodyPr/>
                    <a:lstStyle/>
                    <a:p>
                      <a:pPr algn="ctr"/>
                      <a:r>
                        <a:rPr lang="en-US" sz="2400" b="0" u="none"/>
                        <a:t>USDA – ARS</a:t>
                      </a:r>
                      <a:endParaRPr lang="en-US" b="0" u="none"/>
                    </a:p>
                    <a:p>
                      <a:pPr lvl="0" algn="ctr">
                        <a:buNone/>
                      </a:pPr>
                      <a:r>
                        <a:rPr lang="en-US" sz="2000" b="0" i="1" u="none" strike="noStrike" noProof="0">
                          <a:latin typeface="Calibri"/>
                        </a:rPr>
                        <a:t>Crop and Water Sustainability in Upper Mississippi River Basin Agroecosystems</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7868433" y="2264642"/>
            <a:ext cx="184730" cy="1177634"/>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6275364" y="2990076"/>
            <a:ext cx="4307304"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DoD Activity Address Code</a:t>
            </a:r>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8065617" y="4922828"/>
            <a:ext cx="205996" cy="63560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8214795" y="3840898"/>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BF7D370-A003-4C87-BAA3-C0C71FC64AAF}"/>
              </a:ext>
            </a:extLst>
          </p:cNvPr>
          <p:cNvSpPr txBox="1"/>
          <p:nvPr/>
        </p:nvSpPr>
        <p:spPr>
          <a:xfrm>
            <a:off x="6272933" y="4147049"/>
            <a:ext cx="4308519"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National Cancer Institute Funding</a:t>
            </a:r>
            <a:endParaRPr lang="en-US"/>
          </a:p>
        </p:txBody>
      </p:sp>
      <p:sp>
        <p:nvSpPr>
          <p:cNvPr id="3" name="TextBox 2">
            <a:extLst>
              <a:ext uri="{FF2B5EF4-FFF2-40B4-BE49-F238E27FC236}">
                <a16:creationId xmlns:a16="http://schemas.microsoft.com/office/drawing/2014/main" id="{925E5171-006D-4188-AFFF-B3335D51F0F0}"/>
              </a:ext>
            </a:extLst>
          </p:cNvPr>
          <p:cNvSpPr txBox="1"/>
          <p:nvPr/>
        </p:nvSpPr>
        <p:spPr>
          <a:xfrm>
            <a:off x="6272933" y="5397605"/>
            <a:ext cx="431338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Project conducted through NLAE in Ames, IA</a:t>
            </a:r>
            <a:endParaRPr lang="en-US"/>
          </a:p>
        </p:txBody>
      </p:sp>
    </p:spTree>
    <p:extLst>
      <p:ext uri="{BB962C8B-B14F-4D97-AF65-F5344CB8AC3E}">
        <p14:creationId xmlns:p14="http://schemas.microsoft.com/office/powerpoint/2010/main" val="278340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Linking Project Codes</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576157524"/>
              </p:ext>
            </p:extLst>
          </p:nvPr>
        </p:nvGraphicFramePr>
        <p:xfrm>
          <a:off x="1223818" y="1997363"/>
          <a:ext cx="9804892" cy="4364182"/>
        </p:xfrm>
        <a:graphic>
          <a:graphicData uri="http://schemas.openxmlformats.org/drawingml/2006/table">
            <a:tbl>
              <a:tblPr>
                <a:tableStyleId>{5940675A-B579-460E-94D1-54222C63F5DA}</a:tableStyleId>
              </a:tblPr>
              <a:tblGrid>
                <a:gridCol w="2563089">
                  <a:extLst>
                    <a:ext uri="{9D8B030D-6E8A-4147-A177-3AD203B41FA5}">
                      <a16:colId xmlns:a16="http://schemas.microsoft.com/office/drawing/2014/main" val="1916775575"/>
                    </a:ext>
                  </a:extLst>
                </a:gridCol>
                <a:gridCol w="3729181">
                  <a:extLst>
                    <a:ext uri="{9D8B030D-6E8A-4147-A177-3AD203B41FA5}">
                      <a16:colId xmlns:a16="http://schemas.microsoft.com/office/drawing/2014/main" val="17106324"/>
                    </a:ext>
                  </a:extLst>
                </a:gridCol>
                <a:gridCol w="3512622">
                  <a:extLst>
                    <a:ext uri="{9D8B030D-6E8A-4147-A177-3AD203B41FA5}">
                      <a16:colId xmlns:a16="http://schemas.microsoft.com/office/drawing/2014/main" val="199835503"/>
                    </a:ext>
                  </a:extLst>
                </a:gridCol>
              </a:tblGrid>
              <a:tr h="834795">
                <a:tc>
                  <a:txBody>
                    <a:bodyPr/>
                    <a:lstStyle/>
                    <a:p>
                      <a:pPr algn="ctr"/>
                      <a:r>
                        <a:rPr lang="en-US" sz="2000" u="none"/>
                        <a:t>Example project from</a:t>
                      </a:r>
                    </a:p>
                    <a:p>
                      <a:pPr lvl="0" algn="ctr">
                        <a:buNone/>
                      </a:pPr>
                      <a:r>
                        <a:rPr lang="en-US" sz="2000" u="none"/>
                        <a:t>Agency/Sub-Agency</a:t>
                      </a:r>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USA Spending Notation</a:t>
                      </a:r>
                      <a:endParaRPr lang="en-US" sz="1800" u="none"/>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Federal Reporter Notation</a:t>
                      </a:r>
                      <a:endParaRPr lang="en-US"/>
                    </a:p>
                  </a:txBody>
                  <a:tcPr marL="40667" marR="40667" marT="20333" marB="20333" anchor="ctr"/>
                </a:tc>
                <a:extLst>
                  <a:ext uri="{0D108BD9-81ED-4DB2-BD59-A6C34878D82A}">
                    <a16:rowId xmlns:a16="http://schemas.microsoft.com/office/drawing/2014/main" val="483170218"/>
                  </a:ext>
                </a:extLst>
              </a:tr>
              <a:tr h="1088403">
                <a:tc>
                  <a:txBody>
                    <a:bodyPr/>
                    <a:lstStyle/>
                    <a:p>
                      <a:pPr lvl="0" algn="ctr">
                        <a:buNone/>
                      </a:pPr>
                      <a:r>
                        <a:rPr lang="en-US" sz="1800" b="1"/>
                        <a:t>DOD – CDMRP</a:t>
                      </a:r>
                      <a:endParaRPr lang="en-US" b="1"/>
                    </a:p>
                    <a:p>
                      <a:pPr lvl="0" algn="ctr">
                        <a:lnSpc>
                          <a:spcPct val="100000"/>
                        </a:lnSpc>
                        <a:spcBef>
                          <a:spcPts val="0"/>
                        </a:spcBef>
                        <a:spcAft>
                          <a:spcPts val="0"/>
                        </a:spcAft>
                        <a:buNone/>
                      </a:pPr>
                      <a:r>
                        <a:rPr lang="en-US" sz="1600" b="0" i="1" u="none" strike="noStrike" noProof="0">
                          <a:latin typeface="Calibri"/>
                        </a:rPr>
                        <a:t>The Role of Desert-Dust Metals in the Pathobiology of Gulf War Illness</a:t>
                      </a:r>
                      <a:endParaRPr lang="en-US" sz="1600" b="0" i="0" u="none" strike="noStrike" noProof="0">
                        <a:latin typeface="Calibri"/>
                      </a:endParaRPr>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tc>
                  <a:txBody>
                    <a:bodyPr/>
                    <a:lstStyle/>
                    <a:p>
                      <a:pPr lvl="0" algn="ctr">
                        <a:lnSpc>
                          <a:spcPct val="100000"/>
                        </a:lnSpc>
                        <a:spcBef>
                          <a:spcPts val="0"/>
                        </a:spcBef>
                        <a:spcAft>
                          <a:spcPts val="0"/>
                        </a:spcAft>
                        <a:buNone/>
                      </a:pPr>
                      <a:r>
                        <a:rPr lang="en-US" sz="2400" u="none" strike="noStrike" noProof="0"/>
                        <a:t>GW150034</a:t>
                      </a:r>
                    </a:p>
                  </a:txBody>
                  <a:tcPr marL="40667" marR="40667" marT="20333" marB="20333"/>
                </a:tc>
                <a:extLst>
                  <a:ext uri="{0D108BD9-81ED-4DB2-BD59-A6C34878D82A}">
                    <a16:rowId xmlns:a16="http://schemas.microsoft.com/office/drawing/2014/main" val="1065967288"/>
                  </a:ext>
                </a:extLst>
              </a:tr>
              <a:tr h="1120104">
                <a:tc>
                  <a:txBody>
                    <a:bodyPr/>
                    <a:lstStyle/>
                    <a:p>
                      <a:pPr lvl="0" algn="ctr">
                        <a:lnSpc>
                          <a:spcPct val="100000"/>
                        </a:lnSpc>
                        <a:spcBef>
                          <a:spcPts val="0"/>
                        </a:spcBef>
                        <a:spcAft>
                          <a:spcPts val="0"/>
                        </a:spcAft>
                        <a:buNone/>
                      </a:pPr>
                      <a:r>
                        <a:rPr lang="en-US" sz="1800" b="1" u="none" strike="noStrike" noProof="0"/>
                        <a:t>HHS – NIH</a:t>
                      </a:r>
                      <a:endParaRPr lang="en-US" b="1"/>
                    </a:p>
                    <a:p>
                      <a:pPr lvl="0" algn="ctr">
                        <a:lnSpc>
                          <a:spcPct val="100000"/>
                        </a:lnSpc>
                        <a:spcBef>
                          <a:spcPts val="0"/>
                        </a:spcBef>
                        <a:spcAft>
                          <a:spcPts val="0"/>
                        </a:spcAft>
                        <a:buNone/>
                      </a:pPr>
                      <a:r>
                        <a:rPr lang="en-US" sz="1600" b="0" i="1" u="none" strike="noStrike" noProof="0">
                          <a:latin typeface="Calibri"/>
                        </a:rPr>
                        <a:t>VACCINE AND CELL THERAPY CORE LABORATORY</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tc>
                  <a:txBody>
                    <a:bodyPr/>
                    <a:lstStyle/>
                    <a:p>
                      <a:pPr lvl="0" algn="ctr">
                        <a:lnSpc>
                          <a:spcPct val="100000"/>
                        </a:lnSpc>
                        <a:spcBef>
                          <a:spcPts val="0"/>
                        </a:spcBef>
                        <a:spcAft>
                          <a:spcPts val="0"/>
                        </a:spcAft>
                        <a:buNone/>
                      </a:pPr>
                      <a:r>
                        <a:rPr lang="en-US" sz="2400" u="none" strike="noStrike" noProof="0"/>
                        <a:t>4P30CA016087-36 </a:t>
                      </a:r>
                    </a:p>
                  </a:txBody>
                  <a:tcPr marL="40667" marR="40667" marT="20333" marB="20333"/>
                </a:tc>
                <a:extLst>
                  <a:ext uri="{0D108BD9-81ED-4DB2-BD59-A6C34878D82A}">
                    <a16:rowId xmlns:a16="http://schemas.microsoft.com/office/drawing/2014/main" val="3784515817"/>
                  </a:ext>
                </a:extLst>
              </a:tr>
              <a:tr h="1320880">
                <a:tc>
                  <a:txBody>
                    <a:bodyPr/>
                    <a:lstStyle/>
                    <a:p>
                      <a:pPr algn="ctr"/>
                      <a:r>
                        <a:rPr lang="en-US" sz="1800" b="1"/>
                        <a:t>USDA – ARS</a:t>
                      </a:r>
                      <a:endParaRPr lang="en-US" b="1"/>
                    </a:p>
                    <a:p>
                      <a:pPr lvl="0" algn="ctr">
                        <a:buNone/>
                      </a:pPr>
                      <a:r>
                        <a:rPr lang="en-US" sz="1600" b="0" i="1" u="none" strike="noStrike" noProof="0">
                          <a:latin typeface="Calibri"/>
                        </a:rPr>
                        <a:t>Crop and Water Sustainability in Upper Mississippi River Basin Agroecosystems</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tc>
                  <a:txBody>
                    <a:bodyPr/>
                    <a:lstStyle/>
                    <a:p>
                      <a:pPr lvl="0" algn="ctr">
                        <a:buNone/>
                      </a:pPr>
                      <a:r>
                        <a:rPr lang="en-US" sz="2400"/>
                        <a:t>ARS-</a:t>
                      </a:r>
                      <a:r>
                        <a:rPr lang="en-US" sz="2400" u="none" strike="noStrike" noProof="0"/>
                        <a:t>0429067</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4993617" y="2674505"/>
            <a:ext cx="196273" cy="116609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1E56102-ED75-4302-A03E-839714FF6107}"/>
              </a:ext>
            </a:extLst>
          </p:cNvPr>
          <p:cNvSpPr/>
          <p:nvPr/>
        </p:nvSpPr>
        <p:spPr>
          <a:xfrm rot="16200000">
            <a:off x="8699706" y="3020869"/>
            <a:ext cx="150093" cy="427181"/>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5207206" y="5127911"/>
            <a:ext cx="173183" cy="64654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5339977" y="4163867"/>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E2D1BEE0-92F2-47C9-9EB9-233CCE416F79}"/>
              </a:ext>
            </a:extLst>
          </p:cNvPr>
          <p:cNvSpPr/>
          <p:nvPr/>
        </p:nvSpPr>
        <p:spPr>
          <a:xfrm rot="16200000">
            <a:off x="8087794" y="4198502"/>
            <a:ext cx="103912" cy="219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6FFE631-F117-4265-AC06-B5ED39D7C76F}"/>
              </a:ext>
            </a:extLst>
          </p:cNvPr>
          <p:cNvSpPr txBox="1"/>
          <p:nvPr/>
        </p:nvSpPr>
        <p:spPr>
          <a:xfrm>
            <a:off x="845127" y="1246909"/>
            <a:ext cx="105011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4472C4"/>
                </a:solidFill>
              </a:rPr>
              <a:t>Not only do projects have vastly different notations across each sub-agency, but the same project can have different codes depending on the database, each containing more embedded information.</a:t>
            </a: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3904899" y="3434574"/>
            <a:ext cx="3398252"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DoD Activity Address Code</a:t>
            </a:r>
          </a:p>
        </p:txBody>
      </p:sp>
      <p:sp>
        <p:nvSpPr>
          <p:cNvPr id="15" name="TextBox 14">
            <a:extLst>
              <a:ext uri="{FF2B5EF4-FFF2-40B4-BE49-F238E27FC236}">
                <a16:creationId xmlns:a16="http://schemas.microsoft.com/office/drawing/2014/main" id="{ABF7D370-A003-4C87-BAA3-C0C71FC64AAF}"/>
              </a:ext>
            </a:extLst>
          </p:cNvPr>
          <p:cNvSpPr txBox="1"/>
          <p:nvPr/>
        </p:nvSpPr>
        <p:spPr>
          <a:xfrm>
            <a:off x="3899429" y="4471841"/>
            <a:ext cx="3412836"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National Cancer Institute Funding</a:t>
            </a:r>
            <a:endParaRPr lang="en-US" sz="1400"/>
          </a:p>
        </p:txBody>
      </p:sp>
      <p:sp>
        <p:nvSpPr>
          <p:cNvPr id="17" name="TextBox 16">
            <a:extLst>
              <a:ext uri="{FF2B5EF4-FFF2-40B4-BE49-F238E27FC236}">
                <a16:creationId xmlns:a16="http://schemas.microsoft.com/office/drawing/2014/main" id="{572D2C28-8F7A-4918-B84C-A3541D4FB34D}"/>
              </a:ext>
            </a:extLst>
          </p:cNvPr>
          <p:cNvSpPr txBox="1"/>
          <p:nvPr/>
        </p:nvSpPr>
        <p:spPr>
          <a:xfrm>
            <a:off x="7618889" y="4471841"/>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Request for additional years of funding</a:t>
            </a:r>
            <a:endParaRPr lang="en-US" sz="1400"/>
          </a:p>
        </p:txBody>
      </p:sp>
      <p:sp>
        <p:nvSpPr>
          <p:cNvPr id="5" name="TextBox 4">
            <a:extLst>
              <a:ext uri="{FF2B5EF4-FFF2-40B4-BE49-F238E27FC236}">
                <a16:creationId xmlns:a16="http://schemas.microsoft.com/office/drawing/2014/main" id="{C08EA9A5-288C-474A-AFB0-C5F8616AECBB}"/>
              </a:ext>
            </a:extLst>
          </p:cNvPr>
          <p:cNvSpPr txBox="1"/>
          <p:nvPr/>
        </p:nvSpPr>
        <p:spPr>
          <a:xfrm>
            <a:off x="3900037" y="5647657"/>
            <a:ext cx="3412836" cy="31932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Project conducted through NLAE in Ames, IA</a:t>
            </a:r>
            <a:endParaRPr lang="en-US" sz="1400"/>
          </a:p>
        </p:txBody>
      </p:sp>
      <p:sp>
        <p:nvSpPr>
          <p:cNvPr id="18" name="TextBox 17">
            <a:extLst>
              <a:ext uri="{FF2B5EF4-FFF2-40B4-BE49-F238E27FC236}">
                <a16:creationId xmlns:a16="http://schemas.microsoft.com/office/drawing/2014/main" id="{DD431A05-3E34-4113-97E8-D5CC046CACCF}"/>
              </a:ext>
            </a:extLst>
          </p:cNvPr>
          <p:cNvSpPr txBox="1"/>
          <p:nvPr/>
        </p:nvSpPr>
        <p:spPr>
          <a:xfrm>
            <a:off x="7617065" y="3432750"/>
            <a:ext cx="3239655"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Gulf War Illness Research Program</a:t>
            </a:r>
          </a:p>
        </p:txBody>
      </p:sp>
      <p:sp>
        <p:nvSpPr>
          <p:cNvPr id="20" name="TextBox 19">
            <a:extLst>
              <a:ext uri="{FF2B5EF4-FFF2-40B4-BE49-F238E27FC236}">
                <a16:creationId xmlns:a16="http://schemas.microsoft.com/office/drawing/2014/main" id="{E6C37B54-3213-4995-B91E-38B6CE41EDB8}"/>
              </a:ext>
            </a:extLst>
          </p:cNvPr>
          <p:cNvSpPr txBox="1"/>
          <p:nvPr/>
        </p:nvSpPr>
        <p:spPr>
          <a:xfrm>
            <a:off x="7618889" y="5649477"/>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USDA Accession Number</a:t>
            </a:r>
            <a:endParaRPr lang="en-US"/>
          </a:p>
        </p:txBody>
      </p:sp>
      <p:sp>
        <p:nvSpPr>
          <p:cNvPr id="21" name="Left Brace 20">
            <a:extLst>
              <a:ext uri="{FF2B5EF4-FFF2-40B4-BE49-F238E27FC236}">
                <a16:creationId xmlns:a16="http://schemas.microsoft.com/office/drawing/2014/main" id="{0A215A7C-6FE6-416C-8B81-6F2D3E59705F}"/>
              </a:ext>
            </a:extLst>
          </p:cNvPr>
          <p:cNvSpPr/>
          <p:nvPr/>
        </p:nvSpPr>
        <p:spPr>
          <a:xfrm rot="16200000">
            <a:off x="9455930" y="4931638"/>
            <a:ext cx="161638" cy="105063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1165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D179F-BE2E-4040-A5AD-1BDCD104214B}"/>
              </a:ext>
            </a:extLst>
          </p:cNvPr>
          <p:cNvSpPr txBox="1"/>
          <p:nvPr/>
        </p:nvSpPr>
        <p:spPr>
          <a:xfrm>
            <a:off x="8408186" y="6162873"/>
            <a:ext cx="3958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FSS Result is S&amp;E total – R&amp;D Plant</a:t>
            </a:r>
          </a:p>
        </p:txBody>
      </p:sp>
      <p:pic>
        <p:nvPicPr>
          <p:cNvPr id="7" name="Graphic 7">
            <a:extLst>
              <a:ext uri="{FF2B5EF4-FFF2-40B4-BE49-F238E27FC236}">
                <a16:creationId xmlns:a16="http://schemas.microsoft.com/office/drawing/2014/main" id="{7C4A0077-5061-447F-8368-F634D6B541E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94" t="57791" r="73566" b="1691"/>
          <a:stretch/>
        </p:blipFill>
        <p:spPr>
          <a:xfrm>
            <a:off x="5877511" y="678500"/>
            <a:ext cx="5490356" cy="6084598"/>
          </a:xfrm>
          <a:prstGeom prst="rect">
            <a:avLst/>
          </a:prstGeom>
        </p:spPr>
      </p:pic>
      <p:pic>
        <p:nvPicPr>
          <p:cNvPr id="6" name="Graphic 7">
            <a:extLst>
              <a:ext uri="{FF2B5EF4-FFF2-40B4-BE49-F238E27FC236}">
                <a16:creationId xmlns:a16="http://schemas.microsoft.com/office/drawing/2014/main" id="{CF5C8118-1220-480F-9890-E9AFFD40D4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73529" b="81895"/>
          <a:stretch/>
        </p:blipFill>
        <p:spPr>
          <a:xfrm>
            <a:off x="7446258" y="-2765574"/>
            <a:ext cx="2516245" cy="1032853"/>
          </a:xfrm>
          <a:prstGeom prst="rect">
            <a:avLst/>
          </a:prstGeom>
        </p:spPr>
      </p:pic>
      <p:pic>
        <p:nvPicPr>
          <p:cNvPr id="8" name="Graphic 7">
            <a:extLst>
              <a:ext uri="{FF2B5EF4-FFF2-40B4-BE49-F238E27FC236}">
                <a16:creationId xmlns:a16="http://schemas.microsoft.com/office/drawing/2014/main" id="{33C016B6-A508-47C1-BB4E-F8F7E1F3195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6453" r="73526" b="42069"/>
          <a:stretch/>
        </p:blipFill>
        <p:spPr>
          <a:xfrm>
            <a:off x="-186803" y="195233"/>
            <a:ext cx="6455826" cy="6061034"/>
          </a:xfrm>
          <a:prstGeom prst="rect">
            <a:avLst/>
          </a:prstGeom>
        </p:spPr>
      </p:pic>
    </p:spTree>
    <p:extLst>
      <p:ext uri="{BB962C8B-B14F-4D97-AF65-F5344CB8AC3E}">
        <p14:creationId xmlns:p14="http://schemas.microsoft.com/office/powerpoint/2010/main" val="242362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75C434D-D952-454A-8053-FE0FAE358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526" y="13827110"/>
            <a:ext cx="19758183" cy="11760823"/>
          </a:xfrm>
          <a:prstGeom prst="rect">
            <a:avLst/>
          </a:prstGeom>
        </p:spPr>
      </p:pic>
      <p:pic>
        <p:nvPicPr>
          <p:cNvPr id="3" name="Graphic 1">
            <a:extLst>
              <a:ext uri="{FF2B5EF4-FFF2-40B4-BE49-F238E27FC236}">
                <a16:creationId xmlns:a16="http://schemas.microsoft.com/office/drawing/2014/main" id="{E75C434D-D952-454A-8053-FE0FAE358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3401" y="13969985"/>
            <a:ext cx="19758183" cy="11760823"/>
          </a:xfrm>
          <a:prstGeom prst="rect">
            <a:avLst/>
          </a:prstGeom>
        </p:spPr>
      </p:pic>
      <p:pic>
        <p:nvPicPr>
          <p:cNvPr id="4" name="Graphic 1">
            <a:extLst>
              <a:ext uri="{FF2B5EF4-FFF2-40B4-BE49-F238E27FC236}">
                <a16:creationId xmlns:a16="http://schemas.microsoft.com/office/drawing/2014/main" id="{00B3684A-7833-4CC2-88F1-456117E04D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526" y="13827110"/>
            <a:ext cx="19758183" cy="11760823"/>
          </a:xfrm>
          <a:prstGeom prst="rect">
            <a:avLst/>
          </a:prstGeom>
        </p:spPr>
      </p:pic>
      <p:pic>
        <p:nvPicPr>
          <p:cNvPr id="6" name="Graphic 5">
            <a:extLst>
              <a:ext uri="{FF2B5EF4-FFF2-40B4-BE49-F238E27FC236}">
                <a16:creationId xmlns:a16="http://schemas.microsoft.com/office/drawing/2014/main" id="{ED6FB79B-240C-4878-BB76-207BAC7BA95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0121" r="-121"/>
          <a:stretch/>
        </p:blipFill>
        <p:spPr>
          <a:xfrm>
            <a:off x="2712045" y="228117"/>
            <a:ext cx="8358891" cy="6211942"/>
          </a:xfrm>
          <a:prstGeom prst="rect">
            <a:avLst/>
          </a:prstGeom>
        </p:spPr>
      </p:pic>
      <p:sp>
        <p:nvSpPr>
          <p:cNvPr id="7" name="Rectangle 6">
            <a:extLst>
              <a:ext uri="{FF2B5EF4-FFF2-40B4-BE49-F238E27FC236}">
                <a16:creationId xmlns:a16="http://schemas.microsoft.com/office/drawing/2014/main" id="{0206D3BC-6BBE-4F0F-8E9B-92759F798CEC}"/>
              </a:ext>
            </a:extLst>
          </p:cNvPr>
          <p:cNvSpPr/>
          <p:nvPr/>
        </p:nvSpPr>
        <p:spPr>
          <a:xfrm>
            <a:off x="2253204" y="377141"/>
            <a:ext cx="916329" cy="916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089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588" y="4980377"/>
            <a:ext cx="11344353" cy="1143000"/>
          </a:xfrm>
        </p:spPr>
        <p:txBody>
          <a:bodyPr/>
          <a:lstStyle/>
          <a:p>
            <a:r>
              <a:rPr lang="en-US"/>
              <a:t>Thank You!</a:t>
            </a:r>
          </a:p>
        </p:txBody>
      </p:sp>
      <p:pic>
        <p:nvPicPr>
          <p:cNvPr id="4" name="Picture 3">
            <a:extLst>
              <a:ext uri="{FF2B5EF4-FFF2-40B4-BE49-F238E27FC236}">
                <a16:creationId xmlns:a16="http://schemas.microsoft.com/office/drawing/2014/main" id="{F82EEFC2-CB90-0C46-BC75-C5F390054D10}"/>
              </a:ext>
            </a:extLst>
          </p:cNvPr>
          <p:cNvPicPr>
            <a:picLocks noChangeAspect="1"/>
          </p:cNvPicPr>
          <p:nvPr/>
        </p:nvPicPr>
        <p:blipFill>
          <a:blip r:embed="rId2"/>
          <a:stretch>
            <a:fillRect/>
          </a:stretch>
        </p:blipFill>
        <p:spPr>
          <a:xfrm>
            <a:off x="1767338" y="2540000"/>
            <a:ext cx="8634176" cy="1833284"/>
          </a:xfrm>
          <a:prstGeom prst="rect">
            <a:avLst/>
          </a:prstGeom>
        </p:spPr>
      </p:pic>
    </p:spTree>
    <p:extLst>
      <p:ext uri="{BB962C8B-B14F-4D97-AF65-F5344CB8AC3E}">
        <p14:creationId xmlns:p14="http://schemas.microsoft.com/office/powerpoint/2010/main" val="187348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07A10-B8AE-C249-9821-A829050AA50E}"/>
              </a:ext>
            </a:extLst>
          </p:cNvPr>
          <p:cNvSpPr>
            <a:spLocks noGrp="1"/>
          </p:cNvSpPr>
          <p:nvPr>
            <p:ph type="title"/>
          </p:nvPr>
        </p:nvSpPr>
        <p:spPr/>
        <p:txBody>
          <a:bodyPr/>
          <a:lstStyle/>
          <a:p>
            <a:r>
              <a:rPr lang="en-US">
                <a:solidFill>
                  <a:srgbClr val="E47100"/>
                </a:solidFill>
                <a:latin typeface="ITC Franklin Gothic Std Book"/>
              </a:rPr>
              <a:t>The NCSES UVA Team</a:t>
            </a:r>
            <a:br>
              <a:rPr lang="en-US" cap="all">
                <a:solidFill>
                  <a:srgbClr val="E47100"/>
                </a:solidFill>
                <a:latin typeface="ITC Franklin Gothic Std Heavy" panose="020B0504030503020204" pitchFamily="34" charset="0"/>
              </a:rPr>
            </a:br>
            <a:endParaRPr lang="en-US">
              <a:solidFill>
                <a:srgbClr val="E47100"/>
              </a:solidFill>
            </a:endParaRPr>
          </a:p>
        </p:txBody>
      </p:sp>
      <p:sp>
        <p:nvSpPr>
          <p:cNvPr id="3" name="Text Placeholder 2"/>
          <p:cNvSpPr>
            <a:spLocks noGrp="1"/>
          </p:cNvSpPr>
          <p:nvPr>
            <p:ph idx="1"/>
          </p:nvPr>
        </p:nvSpPr>
        <p:spPr>
          <a:xfrm>
            <a:off x="1980831" y="1374564"/>
            <a:ext cx="3386522" cy="4422449"/>
          </a:xfrm>
          <a:prstGeom prst="rect">
            <a:avLst/>
          </a:prstGeom>
        </p:spPr>
        <p:txBody>
          <a:bodyPr anchor="t"/>
          <a:lstStyle/>
          <a:p>
            <a:pPr marL="0" indent="0" algn="l">
              <a:lnSpc>
                <a:spcPct val="100000"/>
              </a:lnSpc>
              <a:buNone/>
            </a:pPr>
            <a:r>
              <a:rPr lang="en-US" sz="3200">
                <a:solidFill>
                  <a:srgbClr val="0D3068"/>
                </a:solidFill>
                <a:latin typeface="ITC Franklin Gothic Std Book"/>
              </a:rPr>
              <a:t>NCSES</a:t>
            </a:r>
            <a:endParaRPr lang="en-US">
              <a:latin typeface="ITC Franklin Gothic Std Book"/>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John Jankowski</a:t>
            </a:r>
            <a:endParaRPr lang="en-US"/>
          </a:p>
          <a:p>
            <a:pPr marL="457200" indent="-457200">
              <a:lnSpc>
                <a:spcPct val="100000"/>
              </a:lnSpc>
              <a:buFont typeface="Arial" panose="020B0604020202020204" pitchFamily="34" charset="0"/>
              <a:buChar char="•"/>
            </a:pPr>
            <a:r>
              <a:rPr lang="en-US" sz="2800">
                <a:solidFill>
                  <a:srgbClr val="0D3068"/>
                </a:solidFill>
                <a:latin typeface="ITC Franklin Gothic Std Book"/>
              </a:rPr>
              <a:t>Chris </a:t>
            </a:r>
            <a:r>
              <a:rPr lang="en-US" sz="2800" err="1">
                <a:solidFill>
                  <a:srgbClr val="0D3068"/>
                </a:solidFill>
                <a:latin typeface="ITC Franklin Gothic Std Book"/>
              </a:rPr>
              <a:t>Pece</a:t>
            </a:r>
            <a:endParaRPr lang="en-US" sz="2800" err="1">
              <a:solidFill>
                <a:srgbClr val="0D3068"/>
              </a:solidFill>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Audrey </a:t>
            </a:r>
            <a:r>
              <a:rPr lang="en-US" sz="2800" err="1">
                <a:solidFill>
                  <a:srgbClr val="0D3068"/>
                </a:solidFill>
                <a:latin typeface="ITC Franklin Gothic Std Book"/>
              </a:rPr>
              <a:t>Kindlon</a:t>
            </a:r>
            <a:endParaRPr lang="en-US" sz="2800" err="1">
              <a:solidFill>
                <a:srgbClr val="0D3068"/>
              </a:solidFill>
            </a:endParaRPr>
          </a:p>
          <a:p>
            <a:pPr marL="457200" indent="-457200">
              <a:lnSpc>
                <a:spcPct val="100000"/>
              </a:lnSpc>
              <a:buFont typeface="Arial" panose="020B0604020202020204" pitchFamily="34" charset="0"/>
            </a:pPr>
            <a:r>
              <a:rPr lang="en-US" sz="2800">
                <a:solidFill>
                  <a:srgbClr val="0D3068"/>
                </a:solidFill>
                <a:latin typeface="ITC Franklin Gothic Std Book"/>
              </a:rPr>
              <a:t>Gary Anderson</a:t>
            </a:r>
            <a:endParaRPr lang="en-US" sz="2800">
              <a:solidFill>
                <a:srgbClr val="0D3068"/>
              </a:solidFill>
            </a:endParaRPr>
          </a:p>
          <a:p>
            <a:pPr marL="457200" indent="-457200" algn="l">
              <a:lnSpc>
                <a:spcPct val="100000"/>
              </a:lnSpc>
              <a:buFont typeface="Arial" panose="020B0604020202020204" pitchFamily="34" charset="0"/>
              <a:buChar char="•"/>
            </a:pPr>
            <a:endParaRPr lang="en-US" sz="3200">
              <a:solidFill>
                <a:srgbClr val="0D3068"/>
              </a:solidFill>
            </a:endParaRPr>
          </a:p>
          <a:p>
            <a:pPr marL="457200" indent="-457200" algn="l">
              <a:lnSpc>
                <a:spcPct val="100000"/>
              </a:lnSpc>
              <a:buFont typeface="Arial" panose="020B0604020202020204" pitchFamily="34" charset="0"/>
            </a:pPr>
            <a:endParaRPr lang="en-US">
              <a:solidFill>
                <a:srgbClr val="0D3068"/>
              </a:solidFill>
            </a:endParaRPr>
          </a:p>
          <a:p>
            <a:pPr>
              <a:lnSpc>
                <a:spcPct val="100000"/>
              </a:lnSpc>
            </a:pPr>
            <a:endParaRPr lang="en-US">
              <a:solidFill>
                <a:srgbClr val="0D3068"/>
              </a:solidFill>
            </a:endParaRPr>
          </a:p>
          <a:p>
            <a:pPr marL="457200" indent="-457200">
              <a:lnSpc>
                <a:spcPct val="100000"/>
              </a:lnSpc>
              <a:buFont typeface="Arial" panose="020B0604020202020204" pitchFamily="34" charset="0"/>
            </a:pPr>
            <a:endParaRPr lang="en-US">
              <a:solidFill>
                <a:srgbClr val="0D3068"/>
              </a:solidFill>
            </a:endParaRPr>
          </a:p>
          <a:p>
            <a:pPr>
              <a:lnSpc>
                <a:spcPct val="100000"/>
              </a:lnSpc>
            </a:pPr>
            <a:endParaRPr lang="en-US" sz="2000">
              <a:solidFill>
                <a:srgbClr val="0D3068"/>
              </a:solidFill>
            </a:endParaRPr>
          </a:p>
        </p:txBody>
      </p:sp>
      <p:sp>
        <p:nvSpPr>
          <p:cNvPr id="5" name="Text Placeholder 2">
            <a:extLst>
              <a:ext uri="{FF2B5EF4-FFF2-40B4-BE49-F238E27FC236}">
                <a16:creationId xmlns:a16="http://schemas.microsoft.com/office/drawing/2014/main" id="{609A9FBB-500B-6A49-993F-73D2CDD0DAB8}"/>
              </a:ext>
            </a:extLst>
          </p:cNvPr>
          <p:cNvSpPr txBox="1">
            <a:spLocks/>
          </p:cNvSpPr>
          <p:nvPr/>
        </p:nvSpPr>
        <p:spPr>
          <a:xfrm>
            <a:off x="6226314" y="1373346"/>
            <a:ext cx="4868554" cy="4972725"/>
          </a:xfrm>
          <a:prstGeom prst="rect">
            <a:avLst/>
          </a:prstGeom>
        </p:spPr>
        <p:txBody>
          <a:bodyPr anchor="t"/>
          <a:lstStyle>
            <a:lvl1pPr marL="0" indent="0" algn="ctr" defTabSz="914400" rtl="0" eaLnBrk="1" latinLnBrk="0" hangingPunct="1">
              <a:lnSpc>
                <a:spcPct val="90000"/>
              </a:lnSpc>
              <a:spcBef>
                <a:spcPts val="10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1pPr>
            <a:lvl2pPr marL="4572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2pPr>
            <a:lvl3pPr marL="9144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3pPr>
            <a:lvl4pPr marL="13716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4pPr>
            <a:lvl5pPr marL="18288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00000"/>
              </a:lnSpc>
            </a:pPr>
            <a:r>
              <a:rPr lang="en-US" sz="3200" b="0" cap="none">
                <a:solidFill>
                  <a:srgbClr val="0D3068"/>
                </a:solidFill>
                <a:latin typeface="ITC Franklin Gothic Std Book"/>
              </a:rPr>
              <a:t>UVA</a:t>
            </a: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Stephanie Shipp</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Sam Cohen</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Joel Thurston</a:t>
            </a:r>
            <a:endParaRPr lang="en-US"/>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Alyssa </a:t>
            </a:r>
            <a:r>
              <a:rPr lang="en-US" sz="2800" b="0" cap="none" err="1">
                <a:solidFill>
                  <a:srgbClr val="0D3068"/>
                </a:solidFill>
                <a:latin typeface="ITC Franklin Gothic Std Book"/>
              </a:rPr>
              <a:t>Fowers</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Sean </a:t>
            </a:r>
            <a:r>
              <a:rPr lang="en-US" sz="2800" b="0" cap="none" err="1">
                <a:solidFill>
                  <a:srgbClr val="0D3068"/>
                </a:solidFill>
                <a:latin typeface="ITC Franklin Gothic Std Book"/>
              </a:rPr>
              <a:t>Pietrowicz</a:t>
            </a:r>
            <a:endParaRPr lang="en-US" sz="2800" b="0" cap="none">
              <a:solidFill>
                <a:srgbClr val="0D3068"/>
              </a:solidFill>
              <a:latin typeface="ITC Franklin Gothic Std Book"/>
            </a:endParaRPr>
          </a:p>
          <a:p>
            <a:pPr marL="457200" indent="-457200" algn="l">
              <a:lnSpc>
                <a:spcPct val="100000"/>
              </a:lnSpc>
              <a:buFont typeface="Arial" panose="020B0604020202020204" pitchFamily="34" charset="0"/>
              <a:buChar char="•"/>
            </a:pP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2000" b="0" cap="none">
              <a:solidFill>
                <a:srgbClr val="0D3068"/>
              </a:solidFill>
              <a:latin typeface="ITC Franklin Gothic Std Book" panose="020B0504030503020204" pitchFamily="34" charset="0"/>
            </a:endParaRPr>
          </a:p>
        </p:txBody>
      </p:sp>
    </p:spTree>
    <p:extLst>
      <p:ext uri="{BB962C8B-B14F-4D97-AF65-F5344CB8AC3E}">
        <p14:creationId xmlns:p14="http://schemas.microsoft.com/office/powerpoint/2010/main" val="117191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651141" y="44564"/>
            <a:ext cx="10872948" cy="6892390"/>
          </a:xfrm>
          <a:prstGeom prst="rect">
            <a:avLst/>
          </a:prstGeom>
        </p:spPr>
      </p:pic>
    </p:spTree>
    <p:extLst>
      <p:ext uri="{BB962C8B-B14F-4D97-AF65-F5344CB8AC3E}">
        <p14:creationId xmlns:p14="http://schemas.microsoft.com/office/powerpoint/2010/main" val="339241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56" y="449886"/>
            <a:ext cx="11820831" cy="716936"/>
          </a:xfrm>
        </p:spPr>
        <p:txBody>
          <a:bodyPr anchor="t"/>
          <a:lstStyle/>
          <a:p>
            <a:r>
              <a:rPr lang="en-US" sz="4000">
                <a:latin typeface="ITC Franklin Gothic Std Book"/>
              </a:rPr>
              <a:t>Can we measure R&amp;D at micro level </a:t>
            </a:r>
            <a:br>
              <a:rPr lang="en-US" sz="4000">
                <a:latin typeface="ITC Franklin Gothic Std Book"/>
              </a:rPr>
            </a:br>
            <a:r>
              <a:rPr lang="en-US" sz="4000">
                <a:latin typeface="ITC Franklin Gothic Std Book"/>
              </a:rPr>
              <a:t>using administrative data?</a:t>
            </a:r>
          </a:p>
        </p:txBody>
      </p:sp>
      <p:pic>
        <p:nvPicPr>
          <p:cNvPr id="4" name="Picture 3"/>
          <p:cNvPicPr>
            <a:picLocks noChangeAspect="1"/>
          </p:cNvPicPr>
          <p:nvPr/>
        </p:nvPicPr>
        <p:blipFill>
          <a:blip r:embed="rId3"/>
          <a:stretch>
            <a:fillRect/>
          </a:stretch>
        </p:blipFill>
        <p:spPr>
          <a:xfrm>
            <a:off x="912614" y="1727631"/>
            <a:ext cx="10097283" cy="3936943"/>
          </a:xfrm>
          <a:prstGeom prst="rect">
            <a:avLst/>
          </a:prstGeom>
        </p:spPr>
      </p:pic>
      <p:sp>
        <p:nvSpPr>
          <p:cNvPr id="3" name="TextBox 2">
            <a:extLst>
              <a:ext uri="{FF2B5EF4-FFF2-40B4-BE49-F238E27FC236}">
                <a16:creationId xmlns:a16="http://schemas.microsoft.com/office/drawing/2014/main" id="{A3E99AAC-D62D-4455-A237-D3B2AF79CD5B}"/>
              </a:ext>
            </a:extLst>
          </p:cNvPr>
          <p:cNvSpPr txBox="1"/>
          <p:nvPr/>
        </p:nvSpPr>
        <p:spPr>
          <a:xfrm>
            <a:off x="4997487" y="6155903"/>
            <a:ext cx="8116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https://ncsesdata.nsf.gov/fedsupport/2016/html/FSS2016_DST_08.html</a:t>
            </a:r>
          </a:p>
        </p:txBody>
      </p:sp>
    </p:spTree>
    <p:extLst>
      <p:ext uri="{BB962C8B-B14F-4D97-AF65-F5344CB8AC3E}">
        <p14:creationId xmlns:p14="http://schemas.microsoft.com/office/powerpoint/2010/main" val="248816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b="1"/>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idx="1"/>
          </p:nvPr>
        </p:nvSpPr>
        <p:spPr/>
        <p:txBody>
          <a:bodyPr anchor="t"/>
          <a:lstStyle/>
          <a:p>
            <a:pPr marL="0" indent="0">
              <a:buNone/>
            </a:pPr>
            <a:r>
              <a:rPr lang="en-US" sz="1800" b="1">
                <a:solidFill>
                  <a:schemeClr val="accent2"/>
                </a:solidFill>
                <a:latin typeface="ITC Franklin Gothic Std Book"/>
                <a:ea typeface="+mn-lt"/>
                <a:cs typeface="+mn-lt"/>
              </a:rPr>
              <a:t>Enhancing or supplementing research and development data </a:t>
            </a:r>
            <a:endParaRPr lang="en-US" sz="1800">
              <a:solidFill>
                <a:schemeClr val="accent2"/>
              </a:solidFill>
              <a:latin typeface="ITC Franklin Gothic Std Book"/>
              <a:ea typeface="+mn-lt"/>
              <a:cs typeface="+mn-lt"/>
            </a:endParaRPr>
          </a:p>
          <a:p>
            <a:pPr marL="342900" indent="-342900"/>
            <a:r>
              <a:rPr lang="en-US" sz="1800" b="1">
                <a:latin typeface="ITC Franklin Gothic Std Book"/>
                <a:ea typeface="+mn-lt"/>
                <a:cs typeface="+mn-lt"/>
              </a:rPr>
              <a:t>NSF National Center for Science &amp; Engineering Statistics (NCSES) survey (census) data</a:t>
            </a:r>
            <a:r>
              <a:rPr lang="en-US" sz="1800">
                <a:solidFill>
                  <a:schemeClr val="accent6">
                    <a:lumMod val="75000"/>
                  </a:schemeClr>
                </a:solidFill>
                <a:latin typeface="ITC Franklin Gothic Std Book"/>
                <a:ea typeface="+mn-lt"/>
                <a:cs typeface="+mn-lt"/>
              </a:rPr>
              <a:t> </a:t>
            </a:r>
            <a:r>
              <a:rPr lang="en-US" sz="1800">
                <a:latin typeface="ITC Franklin Gothic Std Book"/>
                <a:ea typeface="+mn-lt"/>
                <a:cs typeface="+mn-lt"/>
              </a:rPr>
              <a:t>with publicly available administrative data</a:t>
            </a:r>
          </a:p>
          <a:p>
            <a:pPr marL="0" indent="0">
              <a:buNone/>
            </a:pPr>
            <a:r>
              <a:rPr lang="en-US" sz="1800" b="1">
                <a:solidFill>
                  <a:schemeClr val="accent2"/>
                </a:solidFill>
                <a:latin typeface="ITC Franklin Gothic Std Book"/>
                <a:ea typeface="+mn-lt"/>
                <a:cs typeface="+mn-lt"/>
              </a:rPr>
              <a:t>Providing International Standards for Science, Technology, Innovation (STI) Data</a:t>
            </a:r>
          </a:p>
          <a:p>
            <a:pPr marL="342900" indent="-342900"/>
            <a:r>
              <a:rPr lang="en-US" sz="1800" err="1">
                <a:latin typeface="ITC Franklin Gothic Std Book"/>
                <a:ea typeface="+mn-lt"/>
                <a:cs typeface="+mn-lt"/>
              </a:rPr>
              <a:t>Organisation</a:t>
            </a:r>
            <a:r>
              <a:rPr lang="en-US" sz="1800">
                <a:latin typeface="ITC Franklin Gothic Std Book"/>
                <a:ea typeface="+mn-lt"/>
                <a:cs typeface="+mn-lt"/>
              </a:rPr>
              <a:t> for Economic Co-operation and Development (OECD) - National Experts on Science and Technology Indicators (NESTI):  – our NSF sponsor chairs this working group</a:t>
            </a:r>
          </a:p>
          <a:p>
            <a:pPr marL="0" indent="0">
              <a:buNone/>
            </a:pPr>
            <a:r>
              <a:rPr lang="en-US" sz="1800" b="1">
                <a:solidFill>
                  <a:schemeClr val="accent2"/>
                </a:solidFill>
                <a:latin typeface="ITC Franklin Gothic Std Book"/>
                <a:ea typeface="+mn-lt"/>
                <a:cs typeface="+mn-lt"/>
              </a:rPr>
              <a:t>Why this matters</a:t>
            </a:r>
            <a:endParaRPr lang="en-US" sz="1800">
              <a:solidFill>
                <a:schemeClr val="accent2"/>
              </a:solidFill>
              <a:latin typeface="ITC Franklin Gothic Std Book"/>
              <a:ea typeface="+mn-lt"/>
              <a:cs typeface="+mn-lt"/>
            </a:endParaRPr>
          </a:p>
          <a:p>
            <a:pPr marL="342900" indent="-342900"/>
            <a:r>
              <a:rPr lang="en-US" sz="1800">
                <a:latin typeface="ITC Franklin Gothic Std Book"/>
                <a:ea typeface="+mn-lt"/>
                <a:cs typeface="+mn-lt"/>
              </a:rPr>
              <a:t>Tracking funding to the project level will allow detailed analysis of R&amp;D funding (fields of study, amount of funding, other)</a:t>
            </a:r>
          </a:p>
          <a:p>
            <a:pPr marL="0" indent="0">
              <a:buNone/>
            </a:pPr>
            <a:r>
              <a:rPr lang="en-US" sz="1800" b="1">
                <a:solidFill>
                  <a:schemeClr val="accent2"/>
                </a:solidFill>
                <a:latin typeface="ITC Franklin Gothic Std Book"/>
                <a:ea typeface="+mn-lt"/>
                <a:cs typeface="+mn-lt"/>
              </a:rPr>
              <a:t>Goals</a:t>
            </a:r>
          </a:p>
          <a:p>
            <a:pPr marL="342900" indent="-342900"/>
            <a:r>
              <a:rPr lang="en-US" sz="1800">
                <a:latin typeface="ITC Franklin Gothic Std Book"/>
                <a:ea typeface="+mn-lt"/>
                <a:cs typeface="+mn-lt"/>
              </a:rPr>
              <a:t>Document availability and quality of administrative  data to measure public R&amp;D expenditures across federal agencies using a common template.</a:t>
            </a:r>
          </a:p>
          <a:p>
            <a:pPr marL="342900" indent="-342900"/>
            <a:r>
              <a:rPr lang="en-US" sz="1800">
                <a:latin typeface="ITC Franklin Gothic Std Book"/>
                <a:ea typeface="+mn-lt"/>
                <a:cs typeface="+mn-lt"/>
              </a:rPr>
              <a:t>Assess feasibility of building a micro database of public funding for R&amp;D projects based on administrative data</a:t>
            </a:r>
          </a:p>
          <a:p>
            <a:pPr marL="342900" indent="-342900"/>
            <a:endParaRPr lang="en-US" sz="1800">
              <a:ea typeface="+mn-lt"/>
              <a:cs typeface="+mn-lt"/>
            </a:endParaRPr>
          </a:p>
        </p:txBody>
      </p:sp>
    </p:spTree>
    <p:extLst>
      <p:ext uri="{BB962C8B-B14F-4D97-AF65-F5344CB8AC3E}">
        <p14:creationId xmlns:p14="http://schemas.microsoft.com/office/powerpoint/2010/main" val="68914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9AC4-13E8-4B3A-A4B8-92183DECB395}"/>
              </a:ext>
            </a:extLst>
          </p:cNvPr>
          <p:cNvSpPr>
            <a:spLocks noGrp="1"/>
          </p:cNvSpPr>
          <p:nvPr>
            <p:ph type="title"/>
          </p:nvPr>
        </p:nvSpPr>
        <p:spPr/>
        <p:txBody>
          <a:bodyPr anchor="t"/>
          <a:lstStyle/>
          <a:p>
            <a:r>
              <a:rPr lang="en-US">
                <a:latin typeface="ITC Franklin Gothic Std Book"/>
              </a:rPr>
              <a:t>What is R&amp;D and S&amp;E?</a:t>
            </a:r>
            <a:endParaRPr lang="en-US"/>
          </a:p>
        </p:txBody>
      </p:sp>
      <p:sp>
        <p:nvSpPr>
          <p:cNvPr id="3" name="Content Placeholder 2">
            <a:extLst>
              <a:ext uri="{FF2B5EF4-FFF2-40B4-BE49-F238E27FC236}">
                <a16:creationId xmlns:a16="http://schemas.microsoft.com/office/drawing/2014/main" id="{236BDEEC-75F9-40B2-8B41-E7E64B90F133}"/>
              </a:ext>
            </a:extLst>
          </p:cNvPr>
          <p:cNvSpPr>
            <a:spLocks noGrp="1"/>
          </p:cNvSpPr>
          <p:nvPr>
            <p:ph idx="1"/>
          </p:nvPr>
        </p:nvSpPr>
        <p:spPr>
          <a:xfrm>
            <a:off x="867138" y="1523766"/>
            <a:ext cx="10674367" cy="3703079"/>
          </a:xfrm>
        </p:spPr>
        <p:txBody>
          <a:bodyPr anchor="t"/>
          <a:lstStyle/>
          <a:p>
            <a:pPr marL="0" indent="0">
              <a:buNone/>
            </a:pPr>
            <a:r>
              <a:rPr lang="en-US" b="1">
                <a:latin typeface="ITC Franklin Gothic Std Book"/>
              </a:rPr>
              <a:t>Research and Development (R&amp;D):</a:t>
            </a:r>
            <a:r>
              <a:rPr lang="en-US">
                <a:latin typeface="ITC Franklin Gothic Std Book"/>
              </a:rPr>
              <a:t> Basic and applied research and technological developments</a:t>
            </a:r>
            <a:endParaRPr lang="en-US"/>
          </a:p>
          <a:p>
            <a:pPr lvl="1"/>
            <a:r>
              <a:rPr lang="en-US">
                <a:latin typeface="ITC Franklin Gothic Std Book"/>
              </a:rPr>
              <a:t>Excluding R&amp;D plant for now</a:t>
            </a:r>
          </a:p>
          <a:p>
            <a:pPr lvl="1"/>
            <a:endParaRPr lang="en-US"/>
          </a:p>
          <a:p>
            <a:pPr marL="0" indent="0">
              <a:buNone/>
            </a:pPr>
            <a:r>
              <a:rPr lang="en-US" b="1">
                <a:latin typeface="ITC Franklin Gothic Std Book"/>
              </a:rPr>
              <a:t>Science and Engineering (S&amp;E):</a:t>
            </a:r>
            <a:r>
              <a:rPr lang="en-US">
                <a:latin typeface="ITC Franklin Gothic Std Book"/>
              </a:rPr>
              <a:t> scientific activity including R&amp;D</a:t>
            </a:r>
          </a:p>
          <a:p>
            <a:pPr lvl="1"/>
            <a:r>
              <a:rPr lang="en-US">
                <a:latin typeface="ITC Franklin Gothic Std Book"/>
              </a:rPr>
              <a:t>Including training, conferences, career pipelines, teaching and fellowships</a:t>
            </a:r>
          </a:p>
          <a:p>
            <a:pPr lvl="1">
              <a:buNone/>
            </a:pPr>
            <a:br>
              <a:rPr lang="en-US"/>
            </a:br>
            <a:endParaRPr lang="en-US"/>
          </a:p>
          <a:p>
            <a:pPr lvl="1">
              <a:buNone/>
            </a:pPr>
            <a:endParaRPr lang="en-US"/>
          </a:p>
        </p:txBody>
      </p:sp>
      <p:sp>
        <p:nvSpPr>
          <p:cNvPr id="4" name="TextBox 3">
            <a:extLst>
              <a:ext uri="{FF2B5EF4-FFF2-40B4-BE49-F238E27FC236}">
                <a16:creationId xmlns:a16="http://schemas.microsoft.com/office/drawing/2014/main" id="{EB31B8BB-3B9E-4EF5-80A8-4840B39FBB0C}"/>
              </a:ext>
            </a:extLst>
          </p:cNvPr>
          <p:cNvSpPr txBox="1"/>
          <p:nvPr/>
        </p:nvSpPr>
        <p:spPr>
          <a:xfrm>
            <a:off x="749211" y="5582315"/>
            <a:ext cx="9745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ea typeface="+mn-lt"/>
                <a:cs typeface="+mn-lt"/>
              </a:rPr>
              <a:t> National Science Foundation, National Center for Science and Engineering Statistics, Survey of Federal Science and Engineering Support to Universities, Colleges, and Nonprofit Institutions (FSS) </a:t>
            </a:r>
          </a:p>
        </p:txBody>
      </p:sp>
    </p:spTree>
    <p:extLst>
      <p:ext uri="{BB962C8B-B14F-4D97-AF65-F5344CB8AC3E}">
        <p14:creationId xmlns:p14="http://schemas.microsoft.com/office/powerpoint/2010/main" val="897165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a:latin typeface="ITC Franklin Gothic Std Book"/>
              </a:rPr>
              <a:t>Focus is on the six agencies </a:t>
            </a:r>
            <a:br>
              <a:rPr lang="en-US" sz="4000">
                <a:latin typeface="ITC Franklin Gothic Std Book"/>
              </a:rPr>
            </a:br>
            <a:r>
              <a:rPr lang="en-US" sz="4000">
                <a:latin typeface="ITC Franklin Gothic Std Book"/>
              </a:rPr>
              <a:t>compromising the majority of R&amp;D funding</a:t>
            </a:r>
            <a:endParaRPr lang="en-US" sz="4000"/>
          </a:p>
        </p:txBody>
      </p:sp>
      <p:pic>
        <p:nvPicPr>
          <p:cNvPr id="3"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6937562" y="2060466"/>
            <a:ext cx="1139098" cy="1175668"/>
          </a:xfrm>
          <a:prstGeom prst="rect">
            <a:avLst/>
          </a:prstGeom>
        </p:spPr>
      </p:pic>
      <p:pic>
        <p:nvPicPr>
          <p:cNvPr id="4"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6834806" y="3382989"/>
            <a:ext cx="1343594" cy="1346147"/>
          </a:xfrm>
          <a:prstGeom prst="rect">
            <a:avLst/>
          </a:prstGeom>
        </p:spPr>
      </p:pic>
      <p:pic>
        <p:nvPicPr>
          <p:cNvPr id="5"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5293891" y="3382798"/>
            <a:ext cx="1499718" cy="1252631"/>
          </a:xfrm>
          <a:prstGeom prst="rect">
            <a:avLst/>
          </a:prstGeom>
        </p:spPr>
      </p:pic>
      <p:pic>
        <p:nvPicPr>
          <p:cNvPr id="6"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5467795" y="2089807"/>
            <a:ext cx="1160586" cy="1145740"/>
          </a:xfrm>
          <a:prstGeom prst="rect">
            <a:avLst/>
          </a:prstGeom>
        </p:spPr>
      </p:pic>
      <p:pic>
        <p:nvPicPr>
          <p:cNvPr id="7"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3925528" y="2260897"/>
            <a:ext cx="1223386" cy="824017"/>
          </a:xfrm>
          <a:prstGeom prst="rect">
            <a:avLst/>
          </a:prstGeom>
        </p:spPr>
      </p:pic>
      <p:pic>
        <p:nvPicPr>
          <p:cNvPr id="8"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2399872" y="2091920"/>
            <a:ext cx="1148024" cy="1148024"/>
          </a:xfrm>
          <a:prstGeom prst="rect">
            <a:avLst/>
          </a:prstGeom>
        </p:spPr>
      </p:pic>
      <p:pic>
        <p:nvPicPr>
          <p:cNvPr id="9"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2364373" y="3513755"/>
            <a:ext cx="1148025" cy="1148025"/>
          </a:xfrm>
          <a:prstGeom prst="rect">
            <a:avLst/>
          </a:prstGeom>
        </p:spPr>
      </p:pic>
      <p:pic>
        <p:nvPicPr>
          <p:cNvPr id="10"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6212533" y="4799412"/>
            <a:ext cx="1148981" cy="1158220"/>
          </a:xfrm>
          <a:prstGeom prst="rect">
            <a:avLst/>
          </a:prstGeom>
        </p:spPr>
      </p:pic>
      <p:pic>
        <p:nvPicPr>
          <p:cNvPr id="11"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8384650" y="2096645"/>
            <a:ext cx="1147015" cy="1151820"/>
          </a:xfrm>
          <a:prstGeom prst="rect">
            <a:avLst/>
          </a:prstGeom>
        </p:spPr>
      </p:pic>
      <p:pic>
        <p:nvPicPr>
          <p:cNvPr id="12"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4571125" y="4837076"/>
            <a:ext cx="1160585" cy="1160585"/>
          </a:xfrm>
          <a:prstGeom prst="rect">
            <a:avLst/>
          </a:prstGeom>
        </p:spPr>
      </p:pic>
      <p:pic>
        <p:nvPicPr>
          <p:cNvPr id="1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8408546" y="3487603"/>
            <a:ext cx="1110520" cy="1157114"/>
          </a:xfrm>
          <a:prstGeom prst="rect">
            <a:avLst/>
          </a:prstGeom>
        </p:spPr>
      </p:pic>
      <p:pic>
        <p:nvPicPr>
          <p:cNvPr id="1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3824652" y="3591844"/>
            <a:ext cx="1133475" cy="1000125"/>
          </a:xfrm>
          <a:prstGeom prst="rect">
            <a:avLst/>
          </a:prstGeom>
        </p:spPr>
      </p:pic>
      <p:pic>
        <p:nvPicPr>
          <p:cNvPr id="15"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3127940" y="4803898"/>
            <a:ext cx="1070206" cy="1208620"/>
          </a:xfrm>
          <a:prstGeom prst="rect">
            <a:avLst/>
          </a:prstGeom>
        </p:spPr>
      </p:pic>
      <p:pic>
        <p:nvPicPr>
          <p:cNvPr id="16"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7738255" y="4829404"/>
            <a:ext cx="1236228" cy="1183151"/>
          </a:xfrm>
          <a:prstGeom prst="rect">
            <a:avLst/>
          </a:prstGeom>
        </p:spPr>
      </p:pic>
    </p:spTree>
    <p:extLst>
      <p:ext uri="{BB962C8B-B14F-4D97-AF65-F5344CB8AC3E}">
        <p14:creationId xmlns:p14="http://schemas.microsoft.com/office/powerpoint/2010/main" val="272906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39CF-651D-407F-823E-21C1F20178D7}"/>
              </a:ext>
            </a:extLst>
          </p:cNvPr>
          <p:cNvSpPr>
            <a:spLocks noGrp="1"/>
          </p:cNvSpPr>
          <p:nvPr>
            <p:ph type="title"/>
          </p:nvPr>
        </p:nvSpPr>
        <p:spPr>
          <a:xfrm>
            <a:off x="598026" y="835155"/>
            <a:ext cx="10972800" cy="700721"/>
          </a:xfrm>
        </p:spPr>
        <p:txBody>
          <a:bodyPr anchor="t"/>
          <a:lstStyle/>
          <a:p>
            <a:r>
              <a:rPr lang="en-US">
                <a:latin typeface="ITC Franklin Gothic Std Book"/>
              </a:rPr>
              <a:t>Data Discovery &amp; Screening</a:t>
            </a:r>
            <a:endParaRPr lang="en-US"/>
          </a:p>
        </p:txBody>
      </p:sp>
      <p:sp>
        <p:nvSpPr>
          <p:cNvPr id="3" name="TextBox 2">
            <a:extLst>
              <a:ext uri="{FF2B5EF4-FFF2-40B4-BE49-F238E27FC236}">
                <a16:creationId xmlns:a16="http://schemas.microsoft.com/office/drawing/2014/main" id="{A7664029-EEA0-458C-9DA4-5C957550D507}"/>
              </a:ext>
            </a:extLst>
          </p:cNvPr>
          <p:cNvSpPr txBox="1"/>
          <p:nvPr/>
        </p:nvSpPr>
        <p:spPr>
          <a:xfrm>
            <a:off x="642638" y="1596470"/>
            <a:ext cx="11045268" cy="182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solidFill>
                  <a:srgbClr val="002060"/>
                </a:solidFill>
                <a:latin typeface="ITC Franklin Gothic Std Demi Compressed"/>
                <a:cs typeface="Segoe UI"/>
              </a:rPr>
              <a:t>Asked 27 screening questions of 11 publicly available databases (handout)</a:t>
            </a:r>
          </a:p>
          <a:p>
            <a:pPr marL="457200" indent="-457200">
              <a:buFont typeface="Arial"/>
              <a:buChar char="•"/>
            </a:pPr>
            <a:r>
              <a:rPr lang="en-US" sz="2800">
                <a:solidFill>
                  <a:srgbClr val="E46C0A"/>
                </a:solidFill>
                <a:latin typeface="ITC Franklin Gothic Std Demi Compressed"/>
                <a:cs typeface="Segoe UI"/>
              </a:rPr>
              <a:t>Good date coverage, some direct downloads available, detailed information about agencies funding of R&amp;D and S&amp;E</a:t>
            </a:r>
            <a:endParaRPr lang="en-US" sz="2800">
              <a:latin typeface="ITC Franklin Gothic Std Demi Compressed"/>
              <a:cs typeface="Segoe UI"/>
            </a:endParaRPr>
          </a:p>
        </p:txBody>
      </p:sp>
      <p:pic>
        <p:nvPicPr>
          <p:cNvPr id="5" name="Picture 4" descr="A screenshot of a cell phone&#10;&#10;Description generated with very high confidence">
            <a:extLst>
              <a:ext uri="{FF2B5EF4-FFF2-40B4-BE49-F238E27FC236}">
                <a16:creationId xmlns:a16="http://schemas.microsoft.com/office/drawing/2014/main" id="{38145884-BB17-4B80-B091-A60D675C63BD}"/>
              </a:ext>
            </a:extLst>
          </p:cNvPr>
          <p:cNvPicPr>
            <a:picLocks noChangeAspect="1"/>
          </p:cNvPicPr>
          <p:nvPr/>
        </p:nvPicPr>
        <p:blipFill rotWithShape="1">
          <a:blip r:embed="rId2"/>
          <a:srcRect l="1687" t="3661" r="-1593" b="1664"/>
          <a:stretch/>
        </p:blipFill>
        <p:spPr>
          <a:xfrm>
            <a:off x="3044592" y="3416374"/>
            <a:ext cx="5678951" cy="3029544"/>
          </a:xfrm>
          <a:prstGeom prst="rect">
            <a:avLst/>
          </a:prstGeom>
        </p:spPr>
      </p:pic>
      <p:pic>
        <p:nvPicPr>
          <p:cNvPr id="6" name="Picture 6">
            <a:extLst>
              <a:ext uri="{FF2B5EF4-FFF2-40B4-BE49-F238E27FC236}">
                <a16:creationId xmlns:a16="http://schemas.microsoft.com/office/drawing/2014/main" id="{8D9F053F-97B1-4583-BF77-DA0E9D85315F}"/>
              </a:ext>
            </a:extLst>
          </p:cNvPr>
          <p:cNvPicPr>
            <a:picLocks noChangeAspect="1"/>
          </p:cNvPicPr>
          <p:nvPr/>
        </p:nvPicPr>
        <p:blipFill>
          <a:blip r:embed="rId3"/>
          <a:stretch>
            <a:fillRect/>
          </a:stretch>
        </p:blipFill>
        <p:spPr>
          <a:xfrm>
            <a:off x="3370918" y="4253985"/>
            <a:ext cx="4911969" cy="588072"/>
          </a:xfrm>
          <a:prstGeom prst="rect">
            <a:avLst/>
          </a:prstGeom>
        </p:spPr>
      </p:pic>
    </p:spTree>
    <p:extLst>
      <p:ext uri="{BB962C8B-B14F-4D97-AF65-F5344CB8AC3E}">
        <p14:creationId xmlns:p14="http://schemas.microsoft.com/office/powerpoint/2010/main" val="95204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19296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3390321" y="2273336"/>
            <a:ext cx="1792535" cy="230832"/>
          </a:xfrm>
          <a:prstGeom prst="rect">
            <a:avLst/>
          </a:prstGeom>
          <a:noFill/>
        </p:spPr>
        <p:txBody>
          <a:bodyPr wrap="square" rtlCol="0" anchor="t">
            <a:spAutoFit/>
          </a:bodyPr>
          <a:lstStyle/>
          <a:p>
            <a:r>
              <a:rPr lang="en-US" sz="1600"/>
              <a:t>Basic information</a:t>
            </a:r>
            <a:endParaRPr lang="en-US" sz="1600">
              <a:cs typeface="Calibri"/>
            </a:endParaRPr>
          </a:p>
        </p:txBody>
      </p:sp>
      <p:sp>
        <p:nvSpPr>
          <p:cNvPr id="11" name="TextBox 10">
            <a:extLst>
              <a:ext uri="{FF2B5EF4-FFF2-40B4-BE49-F238E27FC236}">
                <a16:creationId xmlns:a16="http://schemas.microsoft.com/office/drawing/2014/main" id="{6D362F78-02DE-EC49-AA94-9F9B89A34304}"/>
              </a:ext>
            </a:extLst>
          </p:cNvPr>
          <p:cNvSpPr txBox="1"/>
          <p:nvPr/>
        </p:nvSpPr>
        <p:spPr>
          <a:xfrm>
            <a:off x="5960610" y="1952388"/>
            <a:ext cx="1762064" cy="369332"/>
          </a:xfrm>
          <a:prstGeom prst="rect">
            <a:avLst/>
          </a:prstGeom>
          <a:noFill/>
          <a:ln>
            <a:noFill/>
          </a:ln>
        </p:spPr>
        <p:txBody>
          <a:bodyPr wrap="square" rtlCol="0" anchor="t">
            <a:spAutoFit/>
          </a:bodyPr>
          <a:lstStyle/>
          <a:p>
            <a:pPr algn="ctr"/>
            <a:r>
              <a:rPr lang="en-US" sz="1600"/>
              <a:t>Ease of obtaining/ interpreting data</a:t>
            </a:r>
            <a:endParaRPr lang="en-US" sz="1600">
              <a:cs typeface="Calibri"/>
            </a:endParaRPr>
          </a:p>
        </p:txBody>
      </p:sp>
      <p:sp>
        <p:nvSpPr>
          <p:cNvPr id="12" name="TextBox 11">
            <a:extLst>
              <a:ext uri="{FF2B5EF4-FFF2-40B4-BE49-F238E27FC236}">
                <a16:creationId xmlns:a16="http://schemas.microsoft.com/office/drawing/2014/main" id="{F3010C3B-1CD3-6A47-9DE6-F9F22DB5D736}"/>
              </a:ext>
            </a:extLst>
          </p:cNvPr>
          <p:cNvSpPr txBox="1"/>
          <p:nvPr/>
        </p:nvSpPr>
        <p:spPr>
          <a:xfrm>
            <a:off x="7603094" y="1873571"/>
            <a:ext cx="1045691" cy="369332"/>
          </a:xfrm>
          <a:prstGeom prst="rect">
            <a:avLst/>
          </a:prstGeom>
          <a:noFill/>
        </p:spPr>
        <p:txBody>
          <a:bodyPr wrap="square" rtlCol="0" anchor="t">
            <a:spAutoFit/>
          </a:bodyPr>
          <a:lstStyle/>
          <a:p>
            <a:pPr algn="ctr"/>
            <a:r>
              <a:rPr lang="en-US" sz="1600"/>
              <a:t>Matching to survey data</a:t>
            </a:r>
            <a:endParaRPr lang="en-US" sz="1600">
              <a:cs typeface="Calibri"/>
            </a:endParaRPr>
          </a:p>
        </p:txBody>
      </p:sp>
      <p:sp>
        <p:nvSpPr>
          <p:cNvPr id="13" name="TextBox 12">
            <a:extLst>
              <a:ext uri="{FF2B5EF4-FFF2-40B4-BE49-F238E27FC236}">
                <a16:creationId xmlns:a16="http://schemas.microsoft.com/office/drawing/2014/main" id="{516D0010-195A-B247-B48F-557CB420ECA1}"/>
              </a:ext>
            </a:extLst>
          </p:cNvPr>
          <p:cNvSpPr txBox="1"/>
          <p:nvPr/>
        </p:nvSpPr>
        <p:spPr>
          <a:xfrm>
            <a:off x="8508286" y="2039205"/>
            <a:ext cx="2147152" cy="230832"/>
          </a:xfrm>
          <a:prstGeom prst="rect">
            <a:avLst/>
          </a:prstGeom>
          <a:noFill/>
        </p:spPr>
        <p:txBody>
          <a:bodyPr wrap="square" rtlCol="0" anchor="t">
            <a:spAutoFit/>
          </a:bodyPr>
          <a:lstStyle/>
          <a:p>
            <a:pPr algn="ctr"/>
            <a:r>
              <a:rPr lang="en-US" sz="1400"/>
              <a:t>E</a:t>
            </a:r>
            <a:r>
              <a:rPr lang="en-US" sz="1600"/>
              <a:t>nabling detailed analysis</a:t>
            </a:r>
            <a:endParaRPr lang="en-US" sz="1600">
              <a:cs typeface="Calibri"/>
            </a:endParaRP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4282958" y="281174"/>
            <a:ext cx="97182" cy="47826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7078166" y="2305668"/>
            <a:ext cx="97181" cy="73369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8042883" y="2107489"/>
            <a:ext cx="97181" cy="113005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EF0FA32-E830-6445-BA18-32488997A878}"/>
              </a:ext>
            </a:extLst>
          </p:cNvPr>
          <p:cNvSpPr txBox="1"/>
          <p:nvPr/>
        </p:nvSpPr>
        <p:spPr>
          <a:xfrm>
            <a:off x="6205586" y="5639755"/>
            <a:ext cx="1652017" cy="338554"/>
          </a:xfrm>
          <a:prstGeom prst="rect">
            <a:avLst/>
          </a:prstGeom>
          <a:noFill/>
        </p:spPr>
        <p:txBody>
          <a:bodyPr wrap="square" rtlCol="0" anchor="t">
            <a:spAutoFit/>
          </a:bodyPr>
          <a:lstStyle/>
          <a:p>
            <a:pPr algn="ctr"/>
            <a:r>
              <a:rPr lang="en-US" sz="1600"/>
              <a:t>Data dictionaries</a:t>
            </a:r>
            <a:endParaRPr lang="en-US" sz="1600">
              <a:cs typeface="Calibri"/>
            </a:endParaRPr>
          </a:p>
        </p:txBody>
      </p:sp>
      <p:sp>
        <p:nvSpPr>
          <p:cNvPr id="22" name="TextBox 21">
            <a:extLst>
              <a:ext uri="{FF2B5EF4-FFF2-40B4-BE49-F238E27FC236}">
                <a16:creationId xmlns:a16="http://schemas.microsoft.com/office/drawing/2014/main" id="{BCA77D28-D3E3-B84D-8A45-7DD8D81309F1}"/>
              </a:ext>
            </a:extLst>
          </p:cNvPr>
          <p:cNvSpPr txBox="1"/>
          <p:nvPr/>
        </p:nvSpPr>
        <p:spPr>
          <a:xfrm>
            <a:off x="6405545" y="5727847"/>
            <a:ext cx="1785658" cy="830997"/>
          </a:xfrm>
          <a:prstGeom prst="rect">
            <a:avLst/>
          </a:prstGeom>
          <a:noFill/>
        </p:spPr>
        <p:txBody>
          <a:bodyPr wrap="square" rtlCol="0" anchor="t">
            <a:spAutoFit/>
          </a:bodyPr>
          <a:lstStyle/>
          <a:p>
            <a:pPr algn="ctr"/>
            <a:r>
              <a:rPr lang="en-US" sz="1600"/>
              <a:t>Grants vs cooperative agreements</a:t>
            </a:r>
            <a:endParaRPr lang="en-US" sz="1600">
              <a:cs typeface="Calibri"/>
            </a:endParaRPr>
          </a:p>
        </p:txBody>
      </p:sp>
      <p:sp>
        <p:nvSpPr>
          <p:cNvPr id="23" name="TextBox 22">
            <a:extLst>
              <a:ext uri="{FF2B5EF4-FFF2-40B4-BE49-F238E27FC236}">
                <a16:creationId xmlns:a16="http://schemas.microsoft.com/office/drawing/2014/main" id="{D4FDC106-4DC8-4E45-9185-5C847C413919}"/>
              </a:ext>
            </a:extLst>
          </p:cNvPr>
          <p:cNvSpPr txBox="1"/>
          <p:nvPr/>
        </p:nvSpPr>
        <p:spPr>
          <a:xfrm>
            <a:off x="8281059" y="5672912"/>
            <a:ext cx="1616056" cy="584775"/>
          </a:xfrm>
          <a:prstGeom prst="rect">
            <a:avLst/>
          </a:prstGeom>
          <a:noFill/>
        </p:spPr>
        <p:txBody>
          <a:bodyPr wrap="square" rtlCol="0" anchor="t">
            <a:spAutoFit/>
          </a:bodyPr>
          <a:lstStyle/>
          <a:p>
            <a:pPr algn="ctr"/>
            <a:r>
              <a:rPr lang="en-US" sz="1600"/>
              <a:t>Basic vs applied research</a:t>
            </a:r>
            <a:endParaRPr lang="en-US" sz="1600">
              <a:cs typeface="Calibri"/>
            </a:endParaRPr>
          </a:p>
        </p:txBody>
      </p:sp>
      <p:sp>
        <p:nvSpPr>
          <p:cNvPr id="24" name="TextBox 23">
            <a:extLst>
              <a:ext uri="{FF2B5EF4-FFF2-40B4-BE49-F238E27FC236}">
                <a16:creationId xmlns:a16="http://schemas.microsoft.com/office/drawing/2014/main" id="{B54D363D-7F6A-F94E-9158-C31326050FD8}"/>
              </a:ext>
            </a:extLst>
          </p:cNvPr>
          <p:cNvSpPr txBox="1"/>
          <p:nvPr/>
        </p:nvSpPr>
        <p:spPr>
          <a:xfrm>
            <a:off x="7960084" y="5703788"/>
            <a:ext cx="1251796" cy="584775"/>
          </a:xfrm>
          <a:prstGeom prst="rect">
            <a:avLst/>
          </a:prstGeom>
          <a:noFill/>
        </p:spPr>
        <p:txBody>
          <a:bodyPr wrap="square" rtlCol="0" anchor="t">
            <a:spAutoFit/>
          </a:bodyPr>
          <a:lstStyle/>
          <a:p>
            <a:pPr algn="ctr"/>
            <a:r>
              <a:rPr lang="en-US" sz="1600"/>
              <a:t>Institution type</a:t>
            </a:r>
            <a:endParaRPr lang="en-US" sz="1600">
              <a:cs typeface="Calibri"/>
            </a:endParaRPr>
          </a:p>
        </p:txBody>
      </p:sp>
      <p:sp>
        <p:nvSpPr>
          <p:cNvPr id="25" name="TextBox 24">
            <a:extLst>
              <a:ext uri="{FF2B5EF4-FFF2-40B4-BE49-F238E27FC236}">
                <a16:creationId xmlns:a16="http://schemas.microsoft.com/office/drawing/2014/main" id="{CF2C581D-CEFD-874A-998C-96F91E9F278B}"/>
              </a:ext>
            </a:extLst>
          </p:cNvPr>
          <p:cNvSpPr txBox="1"/>
          <p:nvPr/>
        </p:nvSpPr>
        <p:spPr>
          <a:xfrm>
            <a:off x="8882634" y="5606108"/>
            <a:ext cx="1528920" cy="584775"/>
          </a:xfrm>
          <a:prstGeom prst="rect">
            <a:avLst/>
          </a:prstGeom>
          <a:noFill/>
          <a:ln>
            <a:noFill/>
          </a:ln>
        </p:spPr>
        <p:txBody>
          <a:bodyPr wrap="square" rtlCol="0" anchor="t">
            <a:spAutoFit/>
          </a:bodyPr>
          <a:lstStyle/>
          <a:p>
            <a:pPr algn="ctr"/>
            <a:r>
              <a:rPr lang="en-US" sz="1600"/>
              <a:t>Linked to publications</a:t>
            </a:r>
            <a:endParaRPr lang="en-US" sz="1600">
              <a:cs typeface="Calibri"/>
            </a:endParaRPr>
          </a:p>
        </p:txBody>
      </p:sp>
      <p:sp>
        <p:nvSpPr>
          <p:cNvPr id="26" name="TextBox 25">
            <a:extLst>
              <a:ext uri="{FF2B5EF4-FFF2-40B4-BE49-F238E27FC236}">
                <a16:creationId xmlns:a16="http://schemas.microsoft.com/office/drawing/2014/main" id="{E896CE2D-8DFC-4B42-89CE-44BDE95C8278}"/>
              </a:ext>
            </a:extLst>
          </p:cNvPr>
          <p:cNvSpPr txBox="1"/>
          <p:nvPr/>
        </p:nvSpPr>
        <p:spPr>
          <a:xfrm>
            <a:off x="7090291" y="5701323"/>
            <a:ext cx="1264766" cy="584775"/>
          </a:xfrm>
          <a:prstGeom prst="rect">
            <a:avLst/>
          </a:prstGeom>
          <a:noFill/>
        </p:spPr>
        <p:txBody>
          <a:bodyPr wrap="square" rtlCol="0" anchor="t">
            <a:spAutoFit/>
          </a:bodyPr>
          <a:lstStyle/>
          <a:p>
            <a:pPr algn="ctr"/>
            <a:r>
              <a:rPr lang="en-US" sz="1600"/>
              <a:t>R&amp;D vs general S&amp;E</a:t>
            </a:r>
            <a:endParaRPr lang="en-US" sz="1600">
              <a:cs typeface="Calibri"/>
            </a:endParaRPr>
          </a:p>
        </p:txBody>
      </p: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9593501" y="5463989"/>
            <a:ext cx="7699" cy="245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8610588" y="5448263"/>
            <a:ext cx="120205" cy="261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7023795" y="5440790"/>
            <a:ext cx="7800" cy="280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4E85AE-3581-4EAC-96A1-6201C02DA4E1}"/>
              </a:ext>
            </a:extLst>
          </p:cNvPr>
          <p:cNvCxnSpPr>
            <a:cxnSpLocks/>
          </p:cNvCxnSpPr>
          <p:nvPr/>
        </p:nvCxnSpPr>
        <p:spPr>
          <a:xfrm flipV="1">
            <a:off x="7825537" y="5475237"/>
            <a:ext cx="147224" cy="279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4F28B63-5FC5-4765-B1DE-CDEB4F0A1091}"/>
              </a:ext>
            </a:extLst>
          </p:cNvPr>
          <p:cNvSpPr>
            <a:spLocks noGrp="1"/>
          </p:cNvSpPr>
          <p:nvPr>
            <p:ph type="title"/>
          </p:nvPr>
        </p:nvSpPr>
        <p:spPr/>
        <p:txBody>
          <a:bodyPr anchor="t"/>
          <a:lstStyle/>
          <a:p>
            <a:r>
              <a:rPr lang="en-US">
                <a:latin typeface="ITC Franklin Gothic Std Book"/>
              </a:rPr>
              <a:t>Data screening suggests </a:t>
            </a:r>
            <a:br>
              <a:rPr lang="en-US">
                <a:latin typeface="ITC Franklin Gothic Std Book"/>
              </a:rPr>
            </a:br>
            <a:r>
              <a:rPr lang="en-US">
                <a:latin typeface="ITC Franklin Gothic Std Book"/>
              </a:rPr>
              <a:t>no “perfect” data source </a:t>
            </a:r>
            <a:endParaRPr lang="en-US"/>
          </a:p>
        </p:txBody>
      </p:sp>
      <p:cxnSp>
        <p:nvCxnSpPr>
          <p:cNvPr id="33" name="Straight Arrow Connector 32">
            <a:extLst>
              <a:ext uri="{FF2B5EF4-FFF2-40B4-BE49-F238E27FC236}">
                <a16:creationId xmlns:a16="http://schemas.microsoft.com/office/drawing/2014/main" id="{EDAF1C53-3870-42E3-9140-AF871ED8808B}"/>
              </a:ext>
            </a:extLst>
          </p:cNvPr>
          <p:cNvCxnSpPr>
            <a:cxnSpLocks/>
          </p:cNvCxnSpPr>
          <p:nvPr/>
        </p:nvCxnSpPr>
        <p:spPr>
          <a:xfrm flipV="1">
            <a:off x="7463006" y="5459945"/>
            <a:ext cx="139484" cy="349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4378D68-CAF1-4528-803D-0F43F22C46C5}"/>
              </a:ext>
            </a:extLst>
          </p:cNvPr>
          <p:cNvCxnSpPr>
            <a:cxnSpLocks/>
          </p:cNvCxnSpPr>
          <p:nvPr/>
        </p:nvCxnSpPr>
        <p:spPr>
          <a:xfrm flipH="1" flipV="1">
            <a:off x="8232453" y="5472872"/>
            <a:ext cx="104792" cy="282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ight Bracket 26">
            <a:extLst>
              <a:ext uri="{FF2B5EF4-FFF2-40B4-BE49-F238E27FC236}">
                <a16:creationId xmlns:a16="http://schemas.microsoft.com/office/drawing/2014/main" id="{10529531-0E42-47C9-A0EC-200332BC24FC}"/>
              </a:ext>
            </a:extLst>
          </p:cNvPr>
          <p:cNvSpPr/>
          <p:nvPr/>
        </p:nvSpPr>
        <p:spPr>
          <a:xfrm rot="16200000">
            <a:off x="9526930" y="1788732"/>
            <a:ext cx="97181" cy="176757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734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6" grpId="0"/>
      <p:bldP spid="26" grpId="1"/>
    </p:bldLst>
  </p:timing>
</p:sld>
</file>

<file path=ppt/theme/theme1.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A7A79BEC-0C9E-445D-8896-E8ADA4374934}"/>
</file>

<file path=customXml/itemProps2.xml><?xml version="1.0" encoding="utf-8"?>
<ds:datastoreItem xmlns:ds="http://schemas.openxmlformats.org/officeDocument/2006/customXml" ds:itemID="{3FC0B341-4E45-436D-9912-FCA6787860B1}"/>
</file>

<file path=customXml/itemProps3.xml><?xml version="1.0" encoding="utf-8"?>
<ds:datastoreItem xmlns:ds="http://schemas.openxmlformats.org/officeDocument/2006/customXml" ds:itemID="{784BAC21-0DAF-4315-983B-24C14F38E520}"/>
</file>

<file path=docProps/app.xml><?xml version="1.0" encoding="utf-8"?>
<Properties xmlns="http://schemas.openxmlformats.org/officeDocument/2006/extended-properties" xmlns:vt="http://schemas.openxmlformats.org/officeDocument/2006/docPropsVTypes">
  <TotalTime>0</TotalTime>
  <Words>1477</Words>
  <Application>Microsoft Office PowerPoint</Application>
  <PresentationFormat>Widescreen</PresentationFormat>
  <Paragraphs>342</Paragraphs>
  <Slides>15</Slides>
  <Notes>8</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Title Page 4</vt:lpstr>
      <vt:lpstr>Quote</vt:lpstr>
      <vt:lpstr>Image Small Placeholder</vt:lpstr>
      <vt:lpstr>PowerPoint Presentation</vt:lpstr>
      <vt:lpstr>The NCSES UVA Team </vt:lpstr>
      <vt:lpstr>PowerPoint Presentation</vt:lpstr>
      <vt:lpstr>Can we measure R&amp;D at micro level  using administrative data?</vt:lpstr>
      <vt:lpstr>Project Summary and Goals</vt:lpstr>
      <vt:lpstr>What is R&amp;D and S&amp;E?</vt:lpstr>
      <vt:lpstr>Focus is on the six agencies  compromising the majority of R&amp;D funding</vt:lpstr>
      <vt:lpstr>Data Discovery &amp; Screening</vt:lpstr>
      <vt:lpstr>Data screening suggests  no “perfect” data source </vt:lpstr>
      <vt:lpstr>Data Discovery</vt:lpstr>
      <vt:lpstr>Data Profiling Example #2</vt:lpstr>
      <vt:lpstr>Linking Project Codes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Wilbur, Tobias J. (tjw3j)</dc:creator>
  <cp:lastModifiedBy>Fowers, Alyssa (af5ug)</cp:lastModifiedBy>
  <cp:revision>94</cp:revision>
  <dcterms:created xsi:type="dcterms:W3CDTF">2017-12-19T19:57:09Z</dcterms:created>
  <dcterms:modified xsi:type="dcterms:W3CDTF">2019-09-25T19:26:04Z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